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66"/>
  </p:notesMasterIdLst>
  <p:sldIdLst>
    <p:sldId id="306" r:id="rId2"/>
    <p:sldId id="256" r:id="rId3"/>
    <p:sldId id="307" r:id="rId4"/>
    <p:sldId id="308" r:id="rId5"/>
    <p:sldId id="309" r:id="rId6"/>
    <p:sldId id="310" r:id="rId7"/>
    <p:sldId id="311" r:id="rId8"/>
    <p:sldId id="312" r:id="rId9"/>
    <p:sldId id="313" r:id="rId10"/>
    <p:sldId id="314" r:id="rId11"/>
    <p:sldId id="315" r:id="rId12"/>
    <p:sldId id="316" r:id="rId13"/>
    <p:sldId id="261" r:id="rId14"/>
    <p:sldId id="318" r:id="rId15"/>
    <p:sldId id="317" r:id="rId16"/>
    <p:sldId id="264" r:id="rId17"/>
    <p:sldId id="265" r:id="rId18"/>
    <p:sldId id="266" r:id="rId19"/>
    <p:sldId id="267" r:id="rId20"/>
    <p:sldId id="268" r:id="rId21"/>
    <p:sldId id="269" r:id="rId22"/>
    <p:sldId id="319" r:id="rId23"/>
    <p:sldId id="322" r:id="rId24"/>
    <p:sldId id="323" r:id="rId25"/>
    <p:sldId id="270" r:id="rId26"/>
    <p:sldId id="271" r:id="rId27"/>
    <p:sldId id="272" r:id="rId28"/>
    <p:sldId id="324" r:id="rId29"/>
    <p:sldId id="325" r:id="rId30"/>
    <p:sldId id="326" r:id="rId31"/>
    <p:sldId id="327" r:id="rId32"/>
    <p:sldId id="328" r:id="rId33"/>
    <p:sldId id="330" r:id="rId34"/>
    <p:sldId id="331" r:id="rId35"/>
    <p:sldId id="332" r:id="rId36"/>
    <p:sldId id="333" r:id="rId37"/>
    <p:sldId id="334" r:id="rId38"/>
    <p:sldId id="294" r:id="rId39"/>
    <p:sldId id="295" r:id="rId40"/>
    <p:sldId id="296" r:id="rId41"/>
    <p:sldId id="335" r:id="rId42"/>
    <p:sldId id="297" r:id="rId43"/>
    <p:sldId id="298" r:id="rId44"/>
    <p:sldId id="299" r:id="rId45"/>
    <p:sldId id="337" r:id="rId46"/>
    <p:sldId id="338" r:id="rId47"/>
    <p:sldId id="300" r:id="rId48"/>
    <p:sldId id="301" r:id="rId49"/>
    <p:sldId id="302" r:id="rId50"/>
    <p:sldId id="303" r:id="rId51"/>
    <p:sldId id="304" r:id="rId52"/>
    <p:sldId id="305" r:id="rId53"/>
    <p:sldId id="339" r:id="rId54"/>
    <p:sldId id="340" r:id="rId55"/>
    <p:sldId id="341" r:id="rId56"/>
    <p:sldId id="342" r:id="rId57"/>
    <p:sldId id="343" r:id="rId58"/>
    <p:sldId id="344" r:id="rId59"/>
    <p:sldId id="345" r:id="rId60"/>
    <p:sldId id="346" r:id="rId61"/>
    <p:sldId id="347" r:id="rId62"/>
    <p:sldId id="348" r:id="rId63"/>
    <p:sldId id="349" r:id="rId64"/>
    <p:sldId id="350" r:id="rId6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0" d="100"/>
          <a:sy n="60" d="100"/>
        </p:scale>
        <p:origin x="264" y="4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9413C2-4759-4CD5-BE5D-69678D3CB265}" type="datetimeFigureOut">
              <a:rPr lang="en-US" smtClean="0"/>
              <a:t>11/29/2024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249CF-8601-4E80-880A-6E825AC69C49}" type="slidenum">
              <a:rPr lang="en-US" smtClean="0"/>
              <a:t>‹#›</a:t>
            </a:fld>
            <a:endParaRPr lang="en-US"/>
          </a:p>
        </p:txBody>
      </p:sp>
    </p:spTree>
    <p:extLst>
      <p:ext uri="{BB962C8B-B14F-4D97-AF65-F5344CB8AC3E}">
        <p14:creationId xmlns:p14="http://schemas.microsoft.com/office/powerpoint/2010/main" val="2697568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2249CF-8601-4E80-880A-6E825AC69C49}" type="slidenum">
              <a:rPr lang="en-US" smtClean="0"/>
              <a:t>1</a:t>
            </a:fld>
            <a:endParaRPr lang="en-US"/>
          </a:p>
        </p:txBody>
      </p:sp>
    </p:spTree>
    <p:extLst>
      <p:ext uri="{BB962C8B-B14F-4D97-AF65-F5344CB8AC3E}">
        <p14:creationId xmlns:p14="http://schemas.microsoft.com/office/powerpoint/2010/main" val="2385340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2249CF-8601-4E80-880A-6E825AC69C49}" type="slidenum">
              <a:rPr lang="en-US" smtClean="0"/>
              <a:t>25</a:t>
            </a:fld>
            <a:endParaRPr lang="en-US"/>
          </a:p>
        </p:txBody>
      </p:sp>
    </p:spTree>
    <p:extLst>
      <p:ext uri="{BB962C8B-B14F-4D97-AF65-F5344CB8AC3E}">
        <p14:creationId xmlns:p14="http://schemas.microsoft.com/office/powerpoint/2010/main" val="3799990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2249CF-8601-4E80-880A-6E825AC69C49}" type="slidenum">
              <a:rPr lang="en-US" smtClean="0"/>
              <a:t>39</a:t>
            </a:fld>
            <a:endParaRPr lang="en-US"/>
          </a:p>
        </p:txBody>
      </p:sp>
    </p:spTree>
    <p:extLst>
      <p:ext uri="{BB962C8B-B14F-4D97-AF65-F5344CB8AC3E}">
        <p14:creationId xmlns:p14="http://schemas.microsoft.com/office/powerpoint/2010/main" val="351758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2249CF-8601-4E80-880A-6E825AC69C49}" type="slidenum">
              <a:rPr lang="en-US" smtClean="0"/>
              <a:t>64</a:t>
            </a:fld>
            <a:endParaRPr lang="en-US"/>
          </a:p>
        </p:txBody>
      </p:sp>
    </p:spTree>
    <p:extLst>
      <p:ext uri="{BB962C8B-B14F-4D97-AF65-F5344CB8AC3E}">
        <p14:creationId xmlns:p14="http://schemas.microsoft.com/office/powerpoint/2010/main" val="1326988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C1FF6DA9-008F-8B48-92A6-B652298478BF}" type="slidenum">
              <a:rPr lang="en-US" smtClean="0"/>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317266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37623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8348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87203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6908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3032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14494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15284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0676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1371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658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0113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3258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9955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2246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8744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3785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11/29/2024</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09395757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2F95A-69EE-96AC-4BB4-2B8C83270B20}"/>
              </a:ext>
            </a:extLst>
          </p:cNvPr>
          <p:cNvSpPr>
            <a:spLocks noGrp="1"/>
          </p:cNvSpPr>
          <p:nvPr>
            <p:ph type="ctrTitle"/>
          </p:nvPr>
        </p:nvSpPr>
        <p:spPr/>
        <p:txBody>
          <a:bodyPr>
            <a:normAutofit/>
          </a:bodyPr>
          <a:lstStyle/>
          <a:p>
            <a:r>
              <a:rPr lang="en-US" sz="7200" dirty="0"/>
              <a:t>Humility </a:t>
            </a:r>
            <a:r>
              <a:rPr lang="en-US" sz="7200" dirty="0">
                <a:solidFill>
                  <a:srgbClr val="C00000"/>
                </a:solidFill>
              </a:rPr>
              <a:t>&amp; </a:t>
            </a:r>
            <a:r>
              <a:rPr lang="en-US" sz="7200" dirty="0"/>
              <a:t>Hope</a:t>
            </a:r>
          </a:p>
        </p:txBody>
      </p:sp>
      <p:sp>
        <p:nvSpPr>
          <p:cNvPr id="3" name="Subtitle 2">
            <a:extLst>
              <a:ext uri="{FF2B5EF4-FFF2-40B4-BE49-F238E27FC236}">
                <a16:creationId xmlns:a16="http://schemas.microsoft.com/office/drawing/2014/main" id="{90F2DCF7-1011-0C06-FD43-A613A3AB8A54}"/>
              </a:ext>
            </a:extLst>
          </p:cNvPr>
          <p:cNvSpPr>
            <a:spLocks noGrp="1"/>
          </p:cNvSpPr>
          <p:nvPr>
            <p:ph type="subTitle" idx="1"/>
          </p:nvPr>
        </p:nvSpPr>
        <p:spPr>
          <a:xfrm>
            <a:off x="0" y="4402666"/>
            <a:ext cx="8686802" cy="1974280"/>
          </a:xfrm>
        </p:spPr>
        <p:txBody>
          <a:bodyPr>
            <a:normAutofit fontScale="92500" lnSpcReduction="10000"/>
          </a:bodyPr>
          <a:lstStyle/>
          <a:p>
            <a:r>
              <a:rPr lang="en-US" sz="3800" dirty="0"/>
              <a:t>2024 Quarter 4 Lesson 10</a:t>
            </a:r>
          </a:p>
          <a:p>
            <a:r>
              <a:rPr lang="en-US" sz="3800" dirty="0"/>
              <a:t>The Desire of Ages Ch. 71 &amp; 73 </a:t>
            </a:r>
          </a:p>
          <a:p>
            <a:r>
              <a:rPr lang="en-US" sz="3800" dirty="0"/>
              <a:t>John 13 &amp; 14</a:t>
            </a:r>
            <a:r>
              <a:rPr lang="en-US" sz="2800" dirty="0"/>
              <a:t>  </a:t>
            </a:r>
            <a:endParaRPr lang="en-US" dirty="0"/>
          </a:p>
        </p:txBody>
      </p:sp>
    </p:spTree>
    <p:extLst>
      <p:ext uri="{BB962C8B-B14F-4D97-AF65-F5344CB8AC3E}">
        <p14:creationId xmlns:p14="http://schemas.microsoft.com/office/powerpoint/2010/main" val="3098620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C993B-6309-99F6-6E94-8152A279B9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06144-52F2-376D-333B-5CD8AD9A8948}"/>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6AE04863-9862-694E-1B3E-BE0CC39FDE39}"/>
              </a:ext>
            </a:extLst>
          </p:cNvPr>
          <p:cNvSpPr>
            <a:spLocks noGrp="1"/>
          </p:cNvSpPr>
          <p:nvPr>
            <p:ph sz="half" idx="1"/>
          </p:nvPr>
        </p:nvSpPr>
        <p:spPr>
          <a:xfrm>
            <a:off x="982133" y="1351722"/>
            <a:ext cx="4082848" cy="4683952"/>
          </a:xfrm>
        </p:spPr>
        <p:txBody>
          <a:bodyPr>
            <a:normAutofit fontScale="92500" lnSpcReduction="20000"/>
          </a:bodyPr>
          <a:lstStyle/>
          <a:p>
            <a:pPr marL="0" indent="0">
              <a:buNone/>
            </a:pPr>
            <a:r>
              <a:rPr lang="en-US" sz="2800" dirty="0"/>
              <a:t>“After that He </a:t>
            </a:r>
            <a:r>
              <a:rPr lang="en-US" sz="2800" dirty="0" err="1"/>
              <a:t>poureth</a:t>
            </a:r>
            <a:r>
              <a:rPr lang="en-US" sz="2800" dirty="0"/>
              <a:t> water into a basin, and began to wash the disciples’ feet, and to wipe them with the towel wherewith He was girded.” This action opened the eyes of the disciples. Bitter shame and humiliation filled their hearts. They understood the unspoken rebuke, and saw themselves in altogether a new light. </a:t>
            </a:r>
          </a:p>
        </p:txBody>
      </p:sp>
      <p:sp>
        <p:nvSpPr>
          <p:cNvPr id="5" name="TextBox 4">
            <a:extLst>
              <a:ext uri="{FF2B5EF4-FFF2-40B4-BE49-F238E27FC236}">
                <a16:creationId xmlns:a16="http://schemas.microsoft.com/office/drawing/2014/main" id="{5634F7A8-C059-3661-B8FD-86560E366BB1}"/>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8" name="Content Placeholder 7">
            <a:extLst>
              <a:ext uri="{FF2B5EF4-FFF2-40B4-BE49-F238E27FC236}">
                <a16:creationId xmlns:a16="http://schemas.microsoft.com/office/drawing/2014/main" id="{E84AD5E6-9077-818A-3BA5-7894BA39D31F}"/>
              </a:ext>
            </a:extLst>
          </p:cNvPr>
          <p:cNvPicPr>
            <a:picLocks noGrp="1" noChangeAspect="1"/>
          </p:cNvPicPr>
          <p:nvPr>
            <p:ph sz="half" idx="2"/>
          </p:nvPr>
        </p:nvPicPr>
        <p:blipFill>
          <a:blip r:embed="rId2"/>
          <a:srcRect l="14048"/>
          <a:stretch/>
        </p:blipFill>
        <p:spPr>
          <a:xfrm>
            <a:off x="5188713" y="1581644"/>
            <a:ext cx="3451311" cy="4015409"/>
          </a:xfrm>
          <a:prstGeom prst="rect">
            <a:avLst/>
          </a:prstGeom>
        </p:spPr>
      </p:pic>
    </p:spTree>
    <p:extLst>
      <p:ext uri="{BB962C8B-B14F-4D97-AF65-F5344CB8AC3E}">
        <p14:creationId xmlns:p14="http://schemas.microsoft.com/office/powerpoint/2010/main" val="4040377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3B2C-7EBB-C537-B3C3-B6D865997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688CC-F516-3EB7-CCED-6E618C1ADDA1}"/>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72890FCF-EE5D-268E-D621-C51C4F33ACBB}"/>
              </a:ext>
            </a:extLst>
          </p:cNvPr>
          <p:cNvSpPr>
            <a:spLocks noGrp="1"/>
          </p:cNvSpPr>
          <p:nvPr>
            <p:ph sz="half" idx="1"/>
          </p:nvPr>
        </p:nvSpPr>
        <p:spPr>
          <a:xfrm>
            <a:off x="982133" y="1351722"/>
            <a:ext cx="4082848" cy="4683952"/>
          </a:xfrm>
        </p:spPr>
        <p:txBody>
          <a:bodyPr>
            <a:normAutofit/>
          </a:bodyPr>
          <a:lstStyle/>
          <a:p>
            <a:pPr marL="0" indent="0">
              <a:buNone/>
            </a:pPr>
            <a:r>
              <a:rPr lang="en-US" sz="2800" dirty="0"/>
              <a:t>So Christ expressed His love for His disciples. Their selfish spirit filled Him with sorrow, but He entered into no controversy with them regarding their difficulty. Instead He gave them an example they would never forget. </a:t>
            </a:r>
          </a:p>
        </p:txBody>
      </p:sp>
      <p:sp>
        <p:nvSpPr>
          <p:cNvPr id="5" name="TextBox 4">
            <a:extLst>
              <a:ext uri="{FF2B5EF4-FFF2-40B4-BE49-F238E27FC236}">
                <a16:creationId xmlns:a16="http://schemas.microsoft.com/office/drawing/2014/main" id="{3F7F968E-393A-942D-C4C0-99AB7062EC16}"/>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7" name="Content Placeholder 6">
            <a:extLst>
              <a:ext uri="{FF2B5EF4-FFF2-40B4-BE49-F238E27FC236}">
                <a16:creationId xmlns:a16="http://schemas.microsoft.com/office/drawing/2014/main" id="{58DFF0C9-BC9E-A38D-D469-781254440498}"/>
              </a:ext>
            </a:extLst>
          </p:cNvPr>
          <p:cNvPicPr>
            <a:picLocks noGrp="1" noChangeAspect="1"/>
          </p:cNvPicPr>
          <p:nvPr>
            <p:ph sz="half" idx="2"/>
          </p:nvPr>
        </p:nvPicPr>
        <p:blipFill>
          <a:blip r:embed="rId2"/>
          <a:stretch>
            <a:fillRect/>
          </a:stretch>
        </p:blipFill>
        <p:spPr>
          <a:xfrm>
            <a:off x="5707641" y="1478943"/>
            <a:ext cx="2933129" cy="4128107"/>
          </a:xfrm>
          <a:prstGeom prst="rect">
            <a:avLst/>
          </a:prstGeom>
        </p:spPr>
      </p:pic>
    </p:spTree>
    <p:extLst>
      <p:ext uri="{BB962C8B-B14F-4D97-AF65-F5344CB8AC3E}">
        <p14:creationId xmlns:p14="http://schemas.microsoft.com/office/powerpoint/2010/main" val="3531619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45C0E-F93B-C6C0-1AE0-7524C5EAE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6AD52-ABF1-B6AE-A5F6-CB6C6760FB23}"/>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0786B7C7-2E5D-9EB9-6668-145BC251C8FE}"/>
              </a:ext>
            </a:extLst>
          </p:cNvPr>
          <p:cNvSpPr>
            <a:spLocks noGrp="1"/>
          </p:cNvSpPr>
          <p:nvPr>
            <p:ph sz="half" idx="1"/>
          </p:nvPr>
        </p:nvSpPr>
        <p:spPr>
          <a:xfrm>
            <a:off x="982133" y="1351722"/>
            <a:ext cx="4082848" cy="4683952"/>
          </a:xfrm>
        </p:spPr>
        <p:txBody>
          <a:bodyPr>
            <a:normAutofit/>
          </a:bodyPr>
          <a:lstStyle/>
          <a:p>
            <a:pPr marL="0" indent="0">
              <a:buNone/>
            </a:pPr>
            <a:r>
              <a:rPr lang="en-US" sz="2800" dirty="0"/>
              <a:t>So Christ expressed His love for His disciples. Their selfish spirit filled Him with sorrow, but He entered into no controversy with them regarding their difficulty. Instead He gave them an example they would never forget. </a:t>
            </a:r>
          </a:p>
        </p:txBody>
      </p:sp>
      <p:sp>
        <p:nvSpPr>
          <p:cNvPr id="5" name="TextBox 4">
            <a:extLst>
              <a:ext uri="{FF2B5EF4-FFF2-40B4-BE49-F238E27FC236}">
                <a16:creationId xmlns:a16="http://schemas.microsoft.com/office/drawing/2014/main" id="{D2A8B083-5D9E-98EC-BF37-24FF9F2C6E5B}"/>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7" name="Content Placeholder 6">
            <a:extLst>
              <a:ext uri="{FF2B5EF4-FFF2-40B4-BE49-F238E27FC236}">
                <a16:creationId xmlns:a16="http://schemas.microsoft.com/office/drawing/2014/main" id="{4D6A9AE3-EB1F-FC72-8122-D42687D59632}"/>
              </a:ext>
            </a:extLst>
          </p:cNvPr>
          <p:cNvPicPr>
            <a:picLocks noGrp="1" noChangeAspect="1"/>
          </p:cNvPicPr>
          <p:nvPr>
            <p:ph sz="half" idx="2"/>
          </p:nvPr>
        </p:nvPicPr>
        <p:blipFill>
          <a:blip r:embed="rId2"/>
          <a:stretch>
            <a:fillRect/>
          </a:stretch>
        </p:blipFill>
        <p:spPr>
          <a:xfrm>
            <a:off x="5707641" y="1478943"/>
            <a:ext cx="2933129" cy="4128107"/>
          </a:xfrm>
          <a:prstGeom prst="rect">
            <a:avLst/>
          </a:prstGeom>
        </p:spPr>
      </p:pic>
    </p:spTree>
    <p:extLst>
      <p:ext uri="{BB962C8B-B14F-4D97-AF65-F5344CB8AC3E}">
        <p14:creationId xmlns:p14="http://schemas.microsoft.com/office/powerpoint/2010/main" val="3664243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21459"/>
            <a:ext cx="7704667" cy="1752599"/>
          </a:xfrm>
        </p:spPr>
        <p:txBody>
          <a:bodyPr/>
          <a:lstStyle/>
          <a:p>
            <a:r>
              <a:rPr dirty="0"/>
              <a:t>Peter's Objection (John 13:6)</a:t>
            </a:r>
          </a:p>
        </p:txBody>
      </p:sp>
      <p:sp>
        <p:nvSpPr>
          <p:cNvPr id="4" name="Content Placeholder 3"/>
          <p:cNvSpPr>
            <a:spLocks noGrp="1"/>
          </p:cNvSpPr>
          <p:nvPr>
            <p:ph sz="half" idx="2"/>
          </p:nvPr>
        </p:nvSpPr>
        <p:spPr>
          <a:xfrm>
            <a:off x="5006539" y="1506109"/>
            <a:ext cx="3739896" cy="3346824"/>
          </a:xfrm>
        </p:spPr>
        <p:txBody>
          <a:bodyPr>
            <a:normAutofit/>
          </a:bodyPr>
          <a:lstStyle/>
          <a:p>
            <a:r>
              <a:rPr sz="3200" dirty="0"/>
              <a:t>Then cometh he to Simon Peter: and Peter saith unto him, Lord, dost thou wash my feet?</a:t>
            </a:r>
          </a:p>
        </p:txBody>
      </p:sp>
      <p:sp>
        <p:nvSpPr>
          <p:cNvPr id="6" name="TextBox 5">
            <a:extLst>
              <a:ext uri="{FF2B5EF4-FFF2-40B4-BE49-F238E27FC236}">
                <a16:creationId xmlns:a16="http://schemas.microsoft.com/office/drawing/2014/main" id="{C44F2320-1E4A-76C7-5F6D-FCD4CC80108F}"/>
              </a:ext>
            </a:extLst>
          </p:cNvPr>
          <p:cNvSpPr txBox="1"/>
          <p:nvPr/>
        </p:nvSpPr>
        <p:spPr>
          <a:xfrm>
            <a:off x="2130950" y="5086992"/>
            <a:ext cx="6615484" cy="1569660"/>
          </a:xfrm>
          <a:prstGeom prst="rect">
            <a:avLst/>
          </a:prstGeom>
          <a:noFill/>
        </p:spPr>
        <p:txBody>
          <a:bodyPr wrap="square">
            <a:spAutoFit/>
          </a:bodyPr>
          <a:lstStyle/>
          <a:p>
            <a:r>
              <a:rPr lang="en-US" sz="2400" b="0" i="0" dirty="0">
                <a:solidFill>
                  <a:schemeClr val="accent1">
                    <a:lumMod val="50000"/>
                  </a:schemeClr>
                </a:solidFill>
                <a:effectLst/>
                <a:latin typeface="Raleway" pitchFamily="2" charset="0"/>
              </a:rPr>
              <a:t>Peter could not bear to see his Lord, whom he believed to be the Son of God, acting the part of a servant. His whole soul rose up against this humiliation. 				DA p. 645</a:t>
            </a:r>
            <a:endParaRPr lang="en-US" sz="2400" dirty="0">
              <a:solidFill>
                <a:schemeClr val="accent1">
                  <a:lumMod val="50000"/>
                </a:schemeClr>
              </a:solidFill>
            </a:endParaRPr>
          </a:p>
        </p:txBody>
      </p:sp>
      <p:pic>
        <p:nvPicPr>
          <p:cNvPr id="9218" name="Picture 2" descr="John 13:6 - &quot;Then cometh he to Simon Peter: and Peter saith unto him, Lord, dost thou wash my feet?&quot;">
            <a:extLst>
              <a:ext uri="{FF2B5EF4-FFF2-40B4-BE49-F238E27FC236}">
                <a16:creationId xmlns:a16="http://schemas.microsoft.com/office/drawing/2014/main" id="{D12F40DC-DF8C-BF6D-54BE-9C22A0AF689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65791" y="1601287"/>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38F46-08F6-3DCA-0639-2AB0DE6E1A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9CF90-AB29-B36A-8F1B-DE26F8B5E9AA}"/>
              </a:ext>
            </a:extLst>
          </p:cNvPr>
          <p:cNvSpPr>
            <a:spLocks noGrp="1"/>
          </p:cNvSpPr>
          <p:nvPr>
            <p:ph type="title"/>
          </p:nvPr>
        </p:nvSpPr>
        <p:spPr>
          <a:xfrm>
            <a:off x="982133" y="121459"/>
            <a:ext cx="7704667" cy="1752599"/>
          </a:xfrm>
        </p:spPr>
        <p:txBody>
          <a:bodyPr/>
          <a:lstStyle/>
          <a:p>
            <a:r>
              <a:rPr dirty="0"/>
              <a:t>Peter's Objection (John 13:</a:t>
            </a:r>
            <a:r>
              <a:rPr lang="en-US" dirty="0"/>
              <a:t>7</a:t>
            </a:r>
            <a:r>
              <a:rPr dirty="0"/>
              <a:t>)</a:t>
            </a:r>
          </a:p>
        </p:txBody>
      </p:sp>
      <p:sp>
        <p:nvSpPr>
          <p:cNvPr id="4" name="Content Placeholder 3">
            <a:extLst>
              <a:ext uri="{FF2B5EF4-FFF2-40B4-BE49-F238E27FC236}">
                <a16:creationId xmlns:a16="http://schemas.microsoft.com/office/drawing/2014/main" id="{2F974843-CEB5-2526-DAB9-324402606B30}"/>
              </a:ext>
            </a:extLst>
          </p:cNvPr>
          <p:cNvSpPr>
            <a:spLocks noGrp="1"/>
          </p:cNvSpPr>
          <p:nvPr>
            <p:ph sz="half" idx="2"/>
          </p:nvPr>
        </p:nvSpPr>
        <p:spPr>
          <a:xfrm>
            <a:off x="5006539" y="2229677"/>
            <a:ext cx="3739896" cy="3346824"/>
          </a:xfrm>
        </p:spPr>
        <p:txBody>
          <a:bodyPr>
            <a:normAutofit/>
          </a:bodyPr>
          <a:lstStyle/>
          <a:p>
            <a:r>
              <a:rPr lang="en-US" sz="3200" dirty="0"/>
              <a:t>Jesus answered and said unto him, What I do thou knowest not now; but thou shalt know hereafter.</a:t>
            </a:r>
          </a:p>
        </p:txBody>
      </p:sp>
      <p:pic>
        <p:nvPicPr>
          <p:cNvPr id="5" name="Content Placeholder 4">
            <a:extLst>
              <a:ext uri="{FF2B5EF4-FFF2-40B4-BE49-F238E27FC236}">
                <a16:creationId xmlns:a16="http://schemas.microsoft.com/office/drawing/2014/main" id="{A7D054B3-5667-01CD-B299-FE46E0933259}"/>
              </a:ext>
            </a:extLst>
          </p:cNvPr>
          <p:cNvPicPr>
            <a:picLocks noGrp="1" noChangeAspect="1"/>
          </p:cNvPicPr>
          <p:nvPr>
            <p:ph sz="half" idx="1"/>
          </p:nvPr>
        </p:nvPicPr>
        <p:blipFill>
          <a:blip r:embed="rId2"/>
          <a:stretch>
            <a:fillRect/>
          </a:stretch>
        </p:blipFill>
        <p:spPr>
          <a:xfrm>
            <a:off x="1574253" y="2319145"/>
            <a:ext cx="3368675" cy="3368675"/>
          </a:xfrm>
          <a:prstGeom prst="rect">
            <a:avLst/>
          </a:prstGeom>
        </p:spPr>
      </p:pic>
    </p:spTree>
    <p:extLst>
      <p:ext uri="{BB962C8B-B14F-4D97-AF65-F5344CB8AC3E}">
        <p14:creationId xmlns:p14="http://schemas.microsoft.com/office/powerpoint/2010/main" val="76465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D16D1-6CE4-E1BB-CA7D-02B880799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041A8-6DC6-BC77-EB13-610233A0B595}"/>
              </a:ext>
            </a:extLst>
          </p:cNvPr>
          <p:cNvSpPr>
            <a:spLocks noGrp="1"/>
          </p:cNvSpPr>
          <p:nvPr>
            <p:ph type="title"/>
          </p:nvPr>
        </p:nvSpPr>
        <p:spPr>
          <a:xfrm>
            <a:off x="982133" y="121459"/>
            <a:ext cx="7704667" cy="1752599"/>
          </a:xfrm>
        </p:spPr>
        <p:txBody>
          <a:bodyPr/>
          <a:lstStyle/>
          <a:p>
            <a:r>
              <a:rPr dirty="0"/>
              <a:t>Peter's Objection (John 13:</a:t>
            </a:r>
            <a:r>
              <a:rPr lang="en-US" dirty="0"/>
              <a:t>8</a:t>
            </a:r>
            <a:r>
              <a:rPr dirty="0"/>
              <a:t>)</a:t>
            </a:r>
          </a:p>
        </p:txBody>
      </p:sp>
      <p:sp>
        <p:nvSpPr>
          <p:cNvPr id="4" name="Content Placeholder 3">
            <a:extLst>
              <a:ext uri="{FF2B5EF4-FFF2-40B4-BE49-F238E27FC236}">
                <a16:creationId xmlns:a16="http://schemas.microsoft.com/office/drawing/2014/main" id="{E8389375-ABF0-2966-3740-6804F29A75E2}"/>
              </a:ext>
            </a:extLst>
          </p:cNvPr>
          <p:cNvSpPr>
            <a:spLocks noGrp="1"/>
          </p:cNvSpPr>
          <p:nvPr>
            <p:ph sz="half" idx="2"/>
          </p:nvPr>
        </p:nvSpPr>
        <p:spPr>
          <a:xfrm>
            <a:off x="5006539" y="1506109"/>
            <a:ext cx="3739896" cy="3346824"/>
          </a:xfrm>
        </p:spPr>
        <p:txBody>
          <a:bodyPr>
            <a:normAutofit fontScale="92500"/>
          </a:bodyPr>
          <a:lstStyle/>
          <a:p>
            <a:r>
              <a:rPr lang="en-US" sz="3200" dirty="0"/>
              <a:t>Peter saith unto him, Thou shalt never wash my feet. Jesus answered him, If I wash thee not, thou hast no part with me.</a:t>
            </a:r>
          </a:p>
        </p:txBody>
      </p:sp>
      <p:sp>
        <p:nvSpPr>
          <p:cNvPr id="6" name="TextBox 5">
            <a:extLst>
              <a:ext uri="{FF2B5EF4-FFF2-40B4-BE49-F238E27FC236}">
                <a16:creationId xmlns:a16="http://schemas.microsoft.com/office/drawing/2014/main" id="{2A5233A6-FE87-46CB-8391-F230C7E2F9C4}"/>
              </a:ext>
            </a:extLst>
          </p:cNvPr>
          <p:cNvSpPr txBox="1"/>
          <p:nvPr/>
        </p:nvSpPr>
        <p:spPr>
          <a:xfrm>
            <a:off x="2130950" y="5086992"/>
            <a:ext cx="6615484" cy="1569660"/>
          </a:xfrm>
          <a:prstGeom prst="rect">
            <a:avLst/>
          </a:prstGeom>
          <a:noFill/>
        </p:spPr>
        <p:txBody>
          <a:bodyPr wrap="square">
            <a:spAutoFit/>
          </a:bodyPr>
          <a:lstStyle/>
          <a:p>
            <a:r>
              <a:rPr lang="en-US" sz="2400" b="0" i="0" dirty="0">
                <a:solidFill>
                  <a:schemeClr val="accent1">
                    <a:lumMod val="50000"/>
                  </a:schemeClr>
                </a:solidFill>
                <a:effectLst/>
                <a:latin typeface="Raleway" pitchFamily="2" charset="0"/>
              </a:rPr>
              <a:t>At these words, Peter surrendered his pride and self-will. He could not endure the thought of separation from Christ; that would have been death to him. 				DA p. 646</a:t>
            </a:r>
            <a:endParaRPr lang="en-US" sz="2400" dirty="0">
              <a:solidFill>
                <a:schemeClr val="accent1">
                  <a:lumMod val="50000"/>
                </a:schemeClr>
              </a:solidFill>
            </a:endParaRPr>
          </a:p>
        </p:txBody>
      </p:sp>
      <p:pic>
        <p:nvPicPr>
          <p:cNvPr id="5" name="Content Placeholder 4">
            <a:extLst>
              <a:ext uri="{FF2B5EF4-FFF2-40B4-BE49-F238E27FC236}">
                <a16:creationId xmlns:a16="http://schemas.microsoft.com/office/drawing/2014/main" id="{73767318-0A18-0763-261E-9B1F9CC62018}"/>
              </a:ext>
            </a:extLst>
          </p:cNvPr>
          <p:cNvPicPr>
            <a:picLocks noGrp="1" noChangeAspect="1"/>
          </p:cNvPicPr>
          <p:nvPr>
            <p:ph sz="half" idx="1"/>
          </p:nvPr>
        </p:nvPicPr>
        <p:blipFill>
          <a:blip r:embed="rId2"/>
          <a:stretch>
            <a:fillRect/>
          </a:stretch>
        </p:blipFill>
        <p:spPr>
          <a:xfrm>
            <a:off x="1637864" y="1484258"/>
            <a:ext cx="3368675" cy="3368675"/>
          </a:xfrm>
          <a:prstGeom prst="rect">
            <a:avLst/>
          </a:prstGeom>
        </p:spPr>
      </p:pic>
    </p:spTree>
    <p:extLst>
      <p:ext uri="{BB962C8B-B14F-4D97-AF65-F5344CB8AC3E}">
        <p14:creationId xmlns:p14="http://schemas.microsoft.com/office/powerpoint/2010/main" val="516535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Peter's Objection (John 13:9)</a:t>
            </a:r>
          </a:p>
        </p:txBody>
      </p:sp>
      <p:pic>
        <p:nvPicPr>
          <p:cNvPr id="5" name="Content Placeholder 4">
            <a:extLst>
              <a:ext uri="{FF2B5EF4-FFF2-40B4-BE49-F238E27FC236}">
                <a16:creationId xmlns:a16="http://schemas.microsoft.com/office/drawing/2014/main" id="{14222A45-62FD-950A-BBCA-30694320C417}"/>
              </a:ext>
            </a:extLst>
          </p:cNvPr>
          <p:cNvPicPr>
            <a:picLocks noGrp="1" noChangeAspect="1"/>
          </p:cNvPicPr>
          <p:nvPr>
            <p:ph sz="half" idx="1"/>
          </p:nvPr>
        </p:nvPicPr>
        <p:blipFill>
          <a:blip r:embed="rId2"/>
          <a:stretch>
            <a:fillRect/>
          </a:stretch>
        </p:blipFill>
        <p:spPr>
          <a:xfrm>
            <a:off x="1168400" y="2667000"/>
            <a:ext cx="3368675" cy="3368675"/>
          </a:xfrm>
          <a:prstGeom prst="rect">
            <a:avLst/>
          </a:prstGeom>
        </p:spPr>
      </p:pic>
      <p:sp>
        <p:nvSpPr>
          <p:cNvPr id="4" name="Content Placeholder 3"/>
          <p:cNvSpPr>
            <a:spLocks noGrp="1"/>
          </p:cNvSpPr>
          <p:nvPr>
            <p:ph sz="half" idx="2"/>
          </p:nvPr>
        </p:nvSpPr>
        <p:spPr/>
        <p:txBody>
          <a:bodyPr>
            <a:normAutofit lnSpcReduction="10000"/>
          </a:bodyPr>
          <a:lstStyle/>
          <a:p>
            <a:r>
              <a:rPr sz="3600" dirty="0"/>
              <a:t>Simon Peter saith unto him, Lord, not my feet only, but also my hands and my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570" y="-53975"/>
            <a:ext cx="7704667" cy="1752599"/>
          </a:xfrm>
        </p:spPr>
        <p:txBody>
          <a:bodyPr/>
          <a:lstStyle/>
          <a:p>
            <a:r>
              <a:rPr dirty="0"/>
              <a:t>Peter's Objection (John 13:10)</a:t>
            </a:r>
          </a:p>
        </p:txBody>
      </p:sp>
      <p:sp>
        <p:nvSpPr>
          <p:cNvPr id="4" name="Content Placeholder 3"/>
          <p:cNvSpPr>
            <a:spLocks noGrp="1"/>
          </p:cNvSpPr>
          <p:nvPr>
            <p:ph sz="half" idx="2"/>
          </p:nvPr>
        </p:nvSpPr>
        <p:spPr>
          <a:xfrm>
            <a:off x="5145687" y="1315278"/>
            <a:ext cx="3739896" cy="3346824"/>
          </a:xfrm>
        </p:spPr>
        <p:txBody>
          <a:bodyPr>
            <a:normAutofit lnSpcReduction="10000"/>
          </a:bodyPr>
          <a:lstStyle/>
          <a:p>
            <a:r>
              <a:rPr sz="3200" dirty="0"/>
              <a:t>Jesus saith to him, He that is washed </a:t>
            </a:r>
            <a:r>
              <a:rPr sz="3200" dirty="0" err="1"/>
              <a:t>needeth</a:t>
            </a:r>
            <a:r>
              <a:rPr sz="3200" dirty="0"/>
              <a:t> not save to wash his feet, but is clean every whit: and ye are clean, but not all.</a:t>
            </a:r>
          </a:p>
        </p:txBody>
      </p:sp>
      <p:pic>
        <p:nvPicPr>
          <p:cNvPr id="6" name="Content Placeholder 5">
            <a:extLst>
              <a:ext uri="{FF2B5EF4-FFF2-40B4-BE49-F238E27FC236}">
                <a16:creationId xmlns:a16="http://schemas.microsoft.com/office/drawing/2014/main" id="{010A10BD-C1D3-D638-27DD-F0BD42CBEE11}"/>
              </a:ext>
            </a:extLst>
          </p:cNvPr>
          <p:cNvPicPr>
            <a:picLocks noGrp="1" noChangeAspect="1"/>
          </p:cNvPicPr>
          <p:nvPr>
            <p:ph sz="half" idx="1"/>
          </p:nvPr>
        </p:nvPicPr>
        <p:blipFill>
          <a:blip r:embed="rId2"/>
          <a:stretch>
            <a:fillRect/>
          </a:stretch>
        </p:blipFill>
        <p:spPr>
          <a:xfrm>
            <a:off x="1578228" y="1315278"/>
            <a:ext cx="3368675" cy="3368675"/>
          </a:xfrm>
          <a:prstGeom prst="rect">
            <a:avLst/>
          </a:prstGeom>
        </p:spPr>
      </p:pic>
      <p:sp>
        <p:nvSpPr>
          <p:cNvPr id="7" name="TextBox 6">
            <a:extLst>
              <a:ext uri="{FF2B5EF4-FFF2-40B4-BE49-F238E27FC236}">
                <a16:creationId xmlns:a16="http://schemas.microsoft.com/office/drawing/2014/main" id="{B775EF9C-9630-FE5D-B4E5-AB57AF79582E}"/>
              </a:ext>
            </a:extLst>
          </p:cNvPr>
          <p:cNvSpPr txBox="1"/>
          <p:nvPr/>
        </p:nvSpPr>
        <p:spPr>
          <a:xfrm>
            <a:off x="2130950" y="5086992"/>
            <a:ext cx="6615484" cy="1569660"/>
          </a:xfrm>
          <a:prstGeom prst="rect">
            <a:avLst/>
          </a:prstGeom>
          <a:noFill/>
        </p:spPr>
        <p:txBody>
          <a:bodyPr wrap="square">
            <a:spAutoFit/>
          </a:bodyPr>
          <a:lstStyle/>
          <a:p>
            <a:r>
              <a:rPr lang="en-US" sz="2400" b="0" i="0" dirty="0">
                <a:solidFill>
                  <a:schemeClr val="accent1">
                    <a:lumMod val="50000"/>
                  </a:schemeClr>
                </a:solidFill>
                <a:effectLst/>
                <a:latin typeface="Raleway" pitchFamily="2" charset="0"/>
              </a:rPr>
              <a:t>Pride and self-seeking create dissension and hatred, but all this Jesus washed away in washing their feet. A change of feeling was brought about. 							DA p. 646</a:t>
            </a:r>
            <a:endParaRPr lang="en-US" sz="2400" dirty="0">
              <a:solidFill>
                <a:schemeClr val="accent1">
                  <a:lumMod val="50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Peter's Objection (John 13:11)</a:t>
            </a:r>
          </a:p>
        </p:txBody>
      </p:sp>
      <p:pic>
        <p:nvPicPr>
          <p:cNvPr id="5" name="Content Placeholder 4">
            <a:extLst>
              <a:ext uri="{FF2B5EF4-FFF2-40B4-BE49-F238E27FC236}">
                <a16:creationId xmlns:a16="http://schemas.microsoft.com/office/drawing/2014/main" id="{137C662A-00DE-C5A7-5349-26CEA508FD60}"/>
              </a:ext>
            </a:extLst>
          </p:cNvPr>
          <p:cNvPicPr>
            <a:picLocks noGrp="1" noChangeAspect="1"/>
          </p:cNvPicPr>
          <p:nvPr>
            <p:ph sz="half" idx="1"/>
          </p:nvPr>
        </p:nvPicPr>
        <p:blipFill>
          <a:blip r:embed="rId2"/>
          <a:stretch>
            <a:fillRect/>
          </a:stretch>
        </p:blipFill>
        <p:spPr>
          <a:xfrm>
            <a:off x="1168400" y="2667000"/>
            <a:ext cx="3368675" cy="3368675"/>
          </a:xfrm>
          <a:prstGeom prst="rect">
            <a:avLst/>
          </a:prstGeom>
        </p:spPr>
      </p:pic>
      <p:sp>
        <p:nvSpPr>
          <p:cNvPr id="4" name="Content Placeholder 3"/>
          <p:cNvSpPr>
            <a:spLocks noGrp="1"/>
          </p:cNvSpPr>
          <p:nvPr>
            <p:ph sz="half" idx="2"/>
          </p:nvPr>
        </p:nvSpPr>
        <p:spPr/>
        <p:txBody>
          <a:bodyPr>
            <a:normAutofit/>
          </a:bodyPr>
          <a:lstStyle/>
          <a:p>
            <a:r>
              <a:rPr sz="3600" dirty="0"/>
              <a:t>For he knew who should betray him; therefore said he, Ye are not all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13:12)</a:t>
            </a:r>
          </a:p>
        </p:txBody>
      </p:sp>
      <p:sp>
        <p:nvSpPr>
          <p:cNvPr id="3" name="Content Placeholder 2"/>
          <p:cNvSpPr>
            <a:spLocks noGrp="1"/>
          </p:cNvSpPr>
          <p:nvPr>
            <p:ph sz="half" idx="1"/>
          </p:nvPr>
        </p:nvSpPr>
        <p:spPr/>
        <p:txBody>
          <a:bodyPr>
            <a:normAutofit fontScale="92500" lnSpcReduction="20000"/>
          </a:bodyPr>
          <a:lstStyle/>
          <a:p>
            <a:r>
              <a:rPr sz="3200" dirty="0"/>
              <a:t>So after he had washed their feet, and had taken his garments, and was set down again, he said unto them, Know ye what I have done to you?</a:t>
            </a:r>
          </a:p>
        </p:txBody>
      </p:sp>
      <p:pic>
        <p:nvPicPr>
          <p:cNvPr id="11266" name="Picture 2" descr="John 13:12 - &quot;So after he had washed their feet, and had taken his garments, and was set down again, he said unto them, Know ye what I have done to you?&quot;">
            <a:extLst>
              <a:ext uri="{FF2B5EF4-FFF2-40B4-BE49-F238E27FC236}">
                <a16:creationId xmlns:a16="http://schemas.microsoft.com/office/drawing/2014/main" id="{AA54DA98-2867-A731-3136-7AEFEE70005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p:cNvSpPr>
            <a:spLocks noGrp="1"/>
          </p:cNvSpPr>
          <p:nvPr>
            <p:ph sz="half" idx="1"/>
          </p:nvPr>
        </p:nvSpPr>
        <p:spPr>
          <a:xfrm>
            <a:off x="982133" y="1534602"/>
            <a:ext cx="3739896" cy="4501072"/>
          </a:xfrm>
        </p:spPr>
        <p:txBody>
          <a:bodyPr>
            <a:normAutofit fontScale="92500" lnSpcReduction="10000"/>
          </a:bodyPr>
          <a:lstStyle/>
          <a:p>
            <a:pPr marL="0" indent="0">
              <a:buNone/>
            </a:pPr>
            <a:r>
              <a:rPr lang="en-US" sz="2800" dirty="0"/>
              <a:t>On this last evening with His disciples, Jesus had much to tell them. If they had been prepared to receive what He longed to impart, they would have been saved from heartbreaking anguish, from disappointment and unbelief. But Jesus saw that they could not bear what He had to say. </a:t>
            </a:r>
            <a:endParaRPr sz="2800" dirty="0"/>
          </a:p>
        </p:txBody>
      </p:sp>
      <p:sp>
        <p:nvSpPr>
          <p:cNvPr id="5" name="TextBox 4">
            <a:extLst>
              <a:ext uri="{FF2B5EF4-FFF2-40B4-BE49-F238E27FC236}">
                <a16:creationId xmlns:a16="http://schemas.microsoft.com/office/drawing/2014/main" id="{66FFA7CD-534B-D0DE-696D-7343FCE3276D}"/>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643</a:t>
            </a:r>
          </a:p>
        </p:txBody>
      </p:sp>
      <p:pic>
        <p:nvPicPr>
          <p:cNvPr id="7" name="Content Placeholder 6">
            <a:extLst>
              <a:ext uri="{FF2B5EF4-FFF2-40B4-BE49-F238E27FC236}">
                <a16:creationId xmlns:a16="http://schemas.microsoft.com/office/drawing/2014/main" id="{E2201AC0-7AD4-40BB-1E78-7A10C2072883}"/>
              </a:ext>
            </a:extLst>
          </p:cNvPr>
          <p:cNvPicPr>
            <a:picLocks noGrp="1" noChangeAspect="1"/>
          </p:cNvPicPr>
          <p:nvPr>
            <p:ph sz="half" idx="2"/>
          </p:nvPr>
        </p:nvPicPr>
        <p:blipFill>
          <a:blip r:embed="rId2"/>
          <a:srcRect b="18160"/>
          <a:stretch/>
        </p:blipFill>
        <p:spPr>
          <a:xfrm>
            <a:off x="4898004" y="1535114"/>
            <a:ext cx="3198246" cy="458049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13:13)</a:t>
            </a:r>
          </a:p>
        </p:txBody>
      </p:sp>
      <p:sp>
        <p:nvSpPr>
          <p:cNvPr id="3" name="Content Placeholder 2"/>
          <p:cNvSpPr>
            <a:spLocks noGrp="1"/>
          </p:cNvSpPr>
          <p:nvPr>
            <p:ph sz="half" idx="1"/>
          </p:nvPr>
        </p:nvSpPr>
        <p:spPr/>
        <p:txBody>
          <a:bodyPr>
            <a:normAutofit/>
          </a:bodyPr>
          <a:lstStyle/>
          <a:p>
            <a:r>
              <a:rPr sz="4000" dirty="0"/>
              <a:t>Ye call me Master and Lord: and ye say well; for so I am.</a:t>
            </a:r>
          </a:p>
        </p:txBody>
      </p:sp>
      <p:pic>
        <p:nvPicPr>
          <p:cNvPr id="12290" name="Picture 2" descr="Isaiah 6:1-3">
            <a:extLst>
              <a:ext uri="{FF2B5EF4-FFF2-40B4-BE49-F238E27FC236}">
                <a16:creationId xmlns:a16="http://schemas.microsoft.com/office/drawing/2014/main" id="{D09893FC-CE82-47F7-B252-93032187842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13:14)</a:t>
            </a:r>
          </a:p>
        </p:txBody>
      </p:sp>
      <p:sp>
        <p:nvSpPr>
          <p:cNvPr id="3" name="Content Placeholder 2"/>
          <p:cNvSpPr>
            <a:spLocks noGrp="1"/>
          </p:cNvSpPr>
          <p:nvPr>
            <p:ph sz="half" idx="1"/>
          </p:nvPr>
        </p:nvSpPr>
        <p:spPr/>
        <p:txBody>
          <a:bodyPr>
            <a:normAutofit/>
          </a:bodyPr>
          <a:lstStyle/>
          <a:p>
            <a:r>
              <a:rPr sz="3200" dirty="0"/>
              <a:t>If I then, your Lord and Master, have washed your feet; ye also ought to wash one another's feet.</a:t>
            </a:r>
          </a:p>
        </p:txBody>
      </p:sp>
      <p:pic>
        <p:nvPicPr>
          <p:cNvPr id="13314" name="Picture 2" descr="John 13:14 - &quot;If I then, your Lord and Master, have washed your feet; ye also ought to wash one another's feet.&quot;">
            <a:extLst>
              <a:ext uri="{FF2B5EF4-FFF2-40B4-BE49-F238E27FC236}">
                <a16:creationId xmlns:a16="http://schemas.microsoft.com/office/drawing/2014/main" id="{42E5D7E2-803C-B139-1E58-85B1AB054C6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F3FE-842A-B75B-D84C-59044CC082CA}"/>
              </a:ext>
            </a:extLst>
          </p:cNvPr>
          <p:cNvSpPr>
            <a:spLocks noGrp="1"/>
          </p:cNvSpPr>
          <p:nvPr>
            <p:ph type="title"/>
          </p:nvPr>
        </p:nvSpPr>
        <p:spPr>
          <a:xfrm>
            <a:off x="1426741" y="685801"/>
            <a:ext cx="6974115" cy="3657599"/>
          </a:xfrm>
        </p:spPr>
        <p:txBody>
          <a:bodyPr>
            <a:noAutofit/>
          </a:bodyPr>
          <a:lstStyle/>
          <a:p>
            <a:r>
              <a:rPr lang="en-US" b="0" i="0" dirty="0">
                <a:solidFill>
                  <a:schemeClr val="accent1">
                    <a:lumMod val="50000"/>
                  </a:schemeClr>
                </a:solidFill>
                <a:effectLst/>
                <a:latin typeface="Raleway" pitchFamily="2" charset="0"/>
              </a:rPr>
              <a:t>That His people might not be misled by the selfishness which dwells in the natural heart, and which strengthens by self-serving, Christ Himself set the example of humility. He would not leave this great subject in man's charge. </a:t>
            </a:r>
            <a:endParaRPr lang="en-US" dirty="0">
              <a:solidFill>
                <a:schemeClr val="accent1">
                  <a:lumMod val="50000"/>
                </a:schemeClr>
              </a:solidFill>
            </a:endParaRPr>
          </a:p>
        </p:txBody>
      </p:sp>
      <p:sp>
        <p:nvSpPr>
          <p:cNvPr id="4" name="Text Placeholder 3">
            <a:extLst>
              <a:ext uri="{FF2B5EF4-FFF2-40B4-BE49-F238E27FC236}">
                <a16:creationId xmlns:a16="http://schemas.microsoft.com/office/drawing/2014/main" id="{2A773532-6DA3-EE0E-6E51-8386DBE3838C}"/>
              </a:ext>
            </a:extLst>
          </p:cNvPr>
          <p:cNvSpPr>
            <a:spLocks noGrp="1"/>
          </p:cNvSpPr>
          <p:nvPr>
            <p:ph type="body" idx="1"/>
          </p:nvPr>
        </p:nvSpPr>
        <p:spPr/>
        <p:txBody>
          <a:bodyPr>
            <a:normAutofit/>
          </a:bodyPr>
          <a:lstStyle/>
          <a:p>
            <a:r>
              <a:rPr lang="en-US" sz="2800" dirty="0"/>
              <a:t>The Desire of Ages p. 649</a:t>
            </a:r>
          </a:p>
        </p:txBody>
      </p:sp>
    </p:spTree>
    <p:extLst>
      <p:ext uri="{BB962C8B-B14F-4D97-AF65-F5344CB8AC3E}">
        <p14:creationId xmlns:p14="http://schemas.microsoft.com/office/powerpoint/2010/main" val="938643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F4F99-23FF-E793-ADC2-4BB45B9228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A171C-DB0D-094F-B807-3D5E6FAF55A9}"/>
              </a:ext>
            </a:extLst>
          </p:cNvPr>
          <p:cNvSpPr>
            <a:spLocks noGrp="1"/>
          </p:cNvSpPr>
          <p:nvPr>
            <p:ph type="title"/>
          </p:nvPr>
        </p:nvSpPr>
        <p:spPr>
          <a:xfrm>
            <a:off x="1177985" y="588065"/>
            <a:ext cx="7387065" cy="4860234"/>
          </a:xfrm>
        </p:spPr>
        <p:txBody>
          <a:bodyPr>
            <a:noAutofit/>
          </a:bodyPr>
          <a:lstStyle/>
          <a:p>
            <a:r>
              <a:rPr lang="en-US" b="0" i="0" dirty="0">
                <a:solidFill>
                  <a:schemeClr val="accent1">
                    <a:lumMod val="50000"/>
                  </a:schemeClr>
                </a:solidFill>
                <a:effectLst/>
                <a:latin typeface="Raleway" pitchFamily="2" charset="0"/>
              </a:rPr>
              <a:t>Of so much consequence did He regard it, that He Himself, One equal with God, acted as servant to His disciples. While they were contending for the highest place, He to whom every knee shall bow, He whom the angels of glory count it honor to serve, bowed down to wash the feet of those who called Him Lord. He washed the feet of His betrayer. </a:t>
            </a:r>
            <a:endParaRPr lang="en-US" dirty="0">
              <a:solidFill>
                <a:schemeClr val="accent1">
                  <a:lumMod val="50000"/>
                </a:schemeClr>
              </a:solidFill>
            </a:endParaRPr>
          </a:p>
        </p:txBody>
      </p:sp>
      <p:sp>
        <p:nvSpPr>
          <p:cNvPr id="4" name="Text Placeholder 3">
            <a:extLst>
              <a:ext uri="{FF2B5EF4-FFF2-40B4-BE49-F238E27FC236}">
                <a16:creationId xmlns:a16="http://schemas.microsoft.com/office/drawing/2014/main" id="{C3CE27ED-BEAB-EF48-5131-1B6D5E875D0E}"/>
              </a:ext>
            </a:extLst>
          </p:cNvPr>
          <p:cNvSpPr>
            <a:spLocks noGrp="1"/>
          </p:cNvSpPr>
          <p:nvPr>
            <p:ph type="body" idx="1"/>
          </p:nvPr>
        </p:nvSpPr>
        <p:spPr>
          <a:xfrm>
            <a:off x="1113523" y="5448299"/>
            <a:ext cx="7515991" cy="1447800"/>
          </a:xfrm>
        </p:spPr>
        <p:txBody>
          <a:bodyPr>
            <a:normAutofit/>
          </a:bodyPr>
          <a:lstStyle/>
          <a:p>
            <a:r>
              <a:rPr lang="en-US" sz="2800" dirty="0"/>
              <a:t>The Desire of Ages p. 649</a:t>
            </a:r>
          </a:p>
        </p:txBody>
      </p:sp>
    </p:spTree>
    <p:extLst>
      <p:ext uri="{BB962C8B-B14F-4D97-AF65-F5344CB8AC3E}">
        <p14:creationId xmlns:p14="http://schemas.microsoft.com/office/powerpoint/2010/main" val="1739233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27DB-8F4B-3854-27FA-403B58B492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567B4-A0BB-9E6C-C739-7C7B8BE28262}"/>
              </a:ext>
            </a:extLst>
          </p:cNvPr>
          <p:cNvSpPr>
            <a:spLocks noGrp="1"/>
          </p:cNvSpPr>
          <p:nvPr>
            <p:ph type="title"/>
          </p:nvPr>
        </p:nvSpPr>
        <p:spPr>
          <a:xfrm>
            <a:off x="1311965" y="588065"/>
            <a:ext cx="7253085" cy="4860234"/>
          </a:xfrm>
        </p:spPr>
        <p:txBody>
          <a:bodyPr>
            <a:noAutofit/>
          </a:bodyPr>
          <a:lstStyle/>
          <a:p>
            <a:r>
              <a:rPr lang="en-US" b="0" i="0" dirty="0">
                <a:solidFill>
                  <a:schemeClr val="accent1">
                    <a:lumMod val="50000"/>
                  </a:schemeClr>
                </a:solidFill>
                <a:effectLst/>
                <a:latin typeface="Raleway" pitchFamily="2" charset="0"/>
              </a:rPr>
              <a:t>In His life and lessons, Christ has given a perfect exemplification of the unselfish ministry which has its origin in God. God does not live for Himself. By creating the world, and by upholding all things, He is constantly ministering for others. “He maketh His sun to rise on the evil and on the good, and </a:t>
            </a:r>
            <a:r>
              <a:rPr lang="en-US" b="0" i="0" dirty="0" err="1">
                <a:solidFill>
                  <a:schemeClr val="accent1">
                    <a:lumMod val="50000"/>
                  </a:schemeClr>
                </a:solidFill>
                <a:effectLst/>
                <a:latin typeface="Raleway" pitchFamily="2" charset="0"/>
              </a:rPr>
              <a:t>sendeth</a:t>
            </a:r>
            <a:r>
              <a:rPr lang="en-US" b="0" i="0" dirty="0">
                <a:solidFill>
                  <a:schemeClr val="accent1">
                    <a:lumMod val="50000"/>
                  </a:schemeClr>
                </a:solidFill>
                <a:effectLst/>
                <a:latin typeface="Raleway" pitchFamily="2" charset="0"/>
              </a:rPr>
              <a:t> rain on the just and on the unjust.” Matthew 5:45. </a:t>
            </a:r>
            <a:endParaRPr lang="en-US" dirty="0">
              <a:solidFill>
                <a:schemeClr val="accent1">
                  <a:lumMod val="50000"/>
                </a:schemeClr>
              </a:solidFill>
            </a:endParaRPr>
          </a:p>
        </p:txBody>
      </p:sp>
      <p:sp>
        <p:nvSpPr>
          <p:cNvPr id="4" name="Text Placeholder 3">
            <a:extLst>
              <a:ext uri="{FF2B5EF4-FFF2-40B4-BE49-F238E27FC236}">
                <a16:creationId xmlns:a16="http://schemas.microsoft.com/office/drawing/2014/main" id="{D002D7B3-AFEB-EFA1-9220-519A0D3AEB53}"/>
              </a:ext>
            </a:extLst>
          </p:cNvPr>
          <p:cNvSpPr>
            <a:spLocks noGrp="1"/>
          </p:cNvSpPr>
          <p:nvPr>
            <p:ph type="body" idx="1"/>
          </p:nvPr>
        </p:nvSpPr>
        <p:spPr>
          <a:xfrm>
            <a:off x="1113523" y="5448299"/>
            <a:ext cx="7515991" cy="1447800"/>
          </a:xfrm>
        </p:spPr>
        <p:txBody>
          <a:bodyPr>
            <a:normAutofit/>
          </a:bodyPr>
          <a:lstStyle/>
          <a:p>
            <a:r>
              <a:rPr lang="en-US" sz="2800" dirty="0"/>
              <a:t>The Desire of Ages p. 649</a:t>
            </a:r>
          </a:p>
        </p:txBody>
      </p:sp>
    </p:spTree>
    <p:extLst>
      <p:ext uri="{BB962C8B-B14F-4D97-AF65-F5344CB8AC3E}">
        <p14:creationId xmlns:p14="http://schemas.microsoft.com/office/powerpoint/2010/main" val="3034108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13:15)</a:t>
            </a:r>
          </a:p>
        </p:txBody>
      </p:sp>
      <p:sp>
        <p:nvSpPr>
          <p:cNvPr id="3" name="Content Placeholder 2"/>
          <p:cNvSpPr>
            <a:spLocks noGrp="1"/>
          </p:cNvSpPr>
          <p:nvPr>
            <p:ph sz="half" idx="1"/>
          </p:nvPr>
        </p:nvSpPr>
        <p:spPr/>
        <p:txBody>
          <a:bodyPr>
            <a:normAutofit/>
          </a:bodyPr>
          <a:lstStyle/>
          <a:p>
            <a:r>
              <a:rPr sz="3600" dirty="0"/>
              <a:t>For I have given you an example, that ye should do as I have done to you.</a:t>
            </a:r>
          </a:p>
        </p:txBody>
      </p:sp>
      <p:pic>
        <p:nvPicPr>
          <p:cNvPr id="5" name="Content Placeholder 4">
            <a:extLst>
              <a:ext uri="{FF2B5EF4-FFF2-40B4-BE49-F238E27FC236}">
                <a16:creationId xmlns:a16="http://schemas.microsoft.com/office/drawing/2014/main" id="{565979F2-BB13-42A7-389B-39BCED322848}"/>
              </a:ext>
            </a:extLst>
          </p:cNvPr>
          <p:cNvPicPr>
            <a:picLocks noGrp="1" noChangeAspect="1"/>
          </p:cNvPicPr>
          <p:nvPr>
            <p:ph sz="half" idx="2"/>
          </p:nvPr>
        </p:nvPicPr>
        <p:blipFill>
          <a:blip r:embed="rId3"/>
          <a:stretch>
            <a:fillRect/>
          </a:stretch>
        </p:blipFill>
        <p:spPr>
          <a:xfrm>
            <a:off x="5143500" y="2667000"/>
            <a:ext cx="3346450" cy="33464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13:16)</a:t>
            </a:r>
          </a:p>
        </p:txBody>
      </p:sp>
      <p:sp>
        <p:nvSpPr>
          <p:cNvPr id="3" name="Content Placeholder 2"/>
          <p:cNvSpPr>
            <a:spLocks noGrp="1"/>
          </p:cNvSpPr>
          <p:nvPr>
            <p:ph sz="half" idx="1"/>
          </p:nvPr>
        </p:nvSpPr>
        <p:spPr/>
        <p:txBody>
          <a:bodyPr>
            <a:normAutofit fontScale="92500"/>
          </a:bodyPr>
          <a:lstStyle/>
          <a:p>
            <a:r>
              <a:rPr sz="3200" dirty="0"/>
              <a:t>Verily, verily, I say unto you, The servant is not greater than his lord; neither he that is sent greater than he that sent him.</a:t>
            </a:r>
          </a:p>
        </p:txBody>
      </p:sp>
      <p:pic>
        <p:nvPicPr>
          <p:cNvPr id="5" name="Content Placeholder 4">
            <a:extLst>
              <a:ext uri="{FF2B5EF4-FFF2-40B4-BE49-F238E27FC236}">
                <a16:creationId xmlns:a16="http://schemas.microsoft.com/office/drawing/2014/main" id="{DDD37F7D-E223-A4DD-9343-F57C33690B10}"/>
              </a:ext>
            </a:extLst>
          </p:cNvPr>
          <p:cNvPicPr>
            <a:picLocks noGrp="1" noChangeAspect="1"/>
          </p:cNvPicPr>
          <p:nvPr>
            <p:ph sz="half" idx="2"/>
          </p:nvPr>
        </p:nvPicPr>
        <p:blipFill>
          <a:blip r:embed="rId2"/>
          <a:stretch>
            <a:fillRect/>
          </a:stretch>
        </p:blipFill>
        <p:spPr>
          <a:xfrm>
            <a:off x="5143500" y="2667000"/>
            <a:ext cx="3346450" cy="33464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Humility (John 13:17)</a:t>
            </a:r>
          </a:p>
        </p:txBody>
      </p:sp>
      <p:sp>
        <p:nvSpPr>
          <p:cNvPr id="3" name="Content Placeholder 2"/>
          <p:cNvSpPr>
            <a:spLocks noGrp="1"/>
          </p:cNvSpPr>
          <p:nvPr>
            <p:ph sz="half" idx="1"/>
          </p:nvPr>
        </p:nvSpPr>
        <p:spPr/>
        <p:txBody>
          <a:bodyPr>
            <a:normAutofit/>
          </a:bodyPr>
          <a:lstStyle/>
          <a:p>
            <a:r>
              <a:rPr sz="4400" dirty="0"/>
              <a:t>If ye know these things, happy are ye if ye do them.</a:t>
            </a:r>
          </a:p>
        </p:txBody>
      </p:sp>
      <p:pic>
        <p:nvPicPr>
          <p:cNvPr id="14338" name="Picture 2" descr="John 7:17-18">
            <a:extLst>
              <a:ext uri="{FF2B5EF4-FFF2-40B4-BE49-F238E27FC236}">
                <a16:creationId xmlns:a16="http://schemas.microsoft.com/office/drawing/2014/main" id="{07EADAD7-8025-0D10-5E40-B0B617CF3F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38A5F-EA88-B120-B6B5-22661C301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26B80-E1B5-AE1D-CF4E-9A60916401BE}"/>
              </a:ext>
            </a:extLst>
          </p:cNvPr>
          <p:cNvSpPr>
            <a:spLocks noGrp="1"/>
          </p:cNvSpPr>
          <p:nvPr>
            <p:ph type="title"/>
          </p:nvPr>
        </p:nvSpPr>
        <p:spPr>
          <a:xfrm>
            <a:off x="1311965" y="588065"/>
            <a:ext cx="7253085" cy="4860234"/>
          </a:xfrm>
        </p:spPr>
        <p:txBody>
          <a:bodyPr>
            <a:noAutofit/>
          </a:bodyPr>
          <a:lstStyle/>
          <a:p>
            <a:r>
              <a:rPr lang="en-US" sz="3400" b="0" i="0" dirty="0">
                <a:solidFill>
                  <a:schemeClr val="accent1">
                    <a:lumMod val="50000"/>
                  </a:schemeClr>
                </a:solidFill>
                <a:effectLst/>
                <a:latin typeface="Raleway" pitchFamily="2" charset="0"/>
              </a:rPr>
              <a:t>In washing the feet of His disciples, Christ gave evidence that He would do any service, however humble, that would make them heirs with Him of the eternal wealth of heaven's treasure. His disciples, in performing the same rite, pledge themselves in like manner to serve their brethren.</a:t>
            </a:r>
            <a:endParaRPr lang="en-US" sz="3400" dirty="0">
              <a:solidFill>
                <a:schemeClr val="accent1">
                  <a:lumMod val="50000"/>
                </a:schemeClr>
              </a:solidFill>
            </a:endParaRPr>
          </a:p>
        </p:txBody>
      </p:sp>
      <p:sp>
        <p:nvSpPr>
          <p:cNvPr id="4" name="Text Placeholder 3">
            <a:extLst>
              <a:ext uri="{FF2B5EF4-FFF2-40B4-BE49-F238E27FC236}">
                <a16:creationId xmlns:a16="http://schemas.microsoft.com/office/drawing/2014/main" id="{B661A4F6-5D1B-1284-7D1F-53CD2D01CA24}"/>
              </a:ext>
            </a:extLst>
          </p:cNvPr>
          <p:cNvSpPr>
            <a:spLocks noGrp="1"/>
          </p:cNvSpPr>
          <p:nvPr>
            <p:ph type="body" idx="1"/>
          </p:nvPr>
        </p:nvSpPr>
        <p:spPr>
          <a:xfrm>
            <a:off x="1113523" y="5448299"/>
            <a:ext cx="7515991" cy="1447800"/>
          </a:xfrm>
        </p:spPr>
        <p:txBody>
          <a:bodyPr>
            <a:normAutofit/>
          </a:bodyPr>
          <a:lstStyle/>
          <a:p>
            <a:r>
              <a:rPr lang="en-US" sz="2800" dirty="0"/>
              <a:t>The Desire of Ages p. 651</a:t>
            </a:r>
          </a:p>
        </p:txBody>
      </p:sp>
    </p:spTree>
    <p:extLst>
      <p:ext uri="{BB962C8B-B14F-4D97-AF65-F5344CB8AC3E}">
        <p14:creationId xmlns:p14="http://schemas.microsoft.com/office/powerpoint/2010/main" val="1876360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80983-113B-D38C-FDF5-227E3D6C0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7B408-C8BC-27F5-4EE9-AD47CE38E95A}"/>
              </a:ext>
            </a:extLst>
          </p:cNvPr>
          <p:cNvSpPr>
            <a:spLocks noGrp="1"/>
          </p:cNvSpPr>
          <p:nvPr>
            <p:ph type="title"/>
          </p:nvPr>
        </p:nvSpPr>
        <p:spPr>
          <a:xfrm>
            <a:off x="1311965" y="588065"/>
            <a:ext cx="7253085" cy="4860234"/>
          </a:xfrm>
        </p:spPr>
        <p:txBody>
          <a:bodyPr>
            <a:noAutofit/>
          </a:bodyPr>
          <a:lstStyle/>
          <a:p>
            <a:r>
              <a:rPr lang="en-US" sz="3400" b="0" i="0" dirty="0">
                <a:solidFill>
                  <a:schemeClr val="accent1">
                    <a:lumMod val="50000"/>
                  </a:schemeClr>
                </a:solidFill>
                <a:effectLst/>
                <a:latin typeface="Raleway" pitchFamily="2" charset="0"/>
              </a:rPr>
              <a:t>Whenever this ordinance is rightly celebrated, the children of God are brought into a holy relationship, to help and bless each other. They covenant that the life shall be given to unselfish ministry. And this, not only for one another. Their field of labor is as wide as their Master's was. </a:t>
            </a:r>
            <a:endParaRPr lang="en-US" sz="3400" dirty="0">
              <a:solidFill>
                <a:schemeClr val="accent1">
                  <a:lumMod val="50000"/>
                </a:schemeClr>
              </a:solidFill>
            </a:endParaRPr>
          </a:p>
        </p:txBody>
      </p:sp>
      <p:sp>
        <p:nvSpPr>
          <p:cNvPr id="4" name="Text Placeholder 3">
            <a:extLst>
              <a:ext uri="{FF2B5EF4-FFF2-40B4-BE49-F238E27FC236}">
                <a16:creationId xmlns:a16="http://schemas.microsoft.com/office/drawing/2014/main" id="{BEAD832F-51D8-B304-72C1-CA6D506875F3}"/>
              </a:ext>
            </a:extLst>
          </p:cNvPr>
          <p:cNvSpPr>
            <a:spLocks noGrp="1"/>
          </p:cNvSpPr>
          <p:nvPr>
            <p:ph type="body" idx="1"/>
          </p:nvPr>
        </p:nvSpPr>
        <p:spPr>
          <a:xfrm>
            <a:off x="1113523" y="5448299"/>
            <a:ext cx="7515991" cy="1447800"/>
          </a:xfrm>
        </p:spPr>
        <p:txBody>
          <a:bodyPr>
            <a:normAutofit/>
          </a:bodyPr>
          <a:lstStyle/>
          <a:p>
            <a:r>
              <a:rPr lang="en-US" sz="2800" dirty="0"/>
              <a:t>The Desire of Ages p. 651</a:t>
            </a:r>
          </a:p>
        </p:txBody>
      </p:sp>
    </p:spTree>
    <p:extLst>
      <p:ext uri="{BB962C8B-B14F-4D97-AF65-F5344CB8AC3E}">
        <p14:creationId xmlns:p14="http://schemas.microsoft.com/office/powerpoint/2010/main" val="1583882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27D59-9EC0-78D6-C227-31432C79D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348B9-D637-9213-4CB1-F036641FFB9E}"/>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89E5D412-D700-A3A7-AEBC-ACFB708E0696}"/>
              </a:ext>
            </a:extLst>
          </p:cNvPr>
          <p:cNvSpPr>
            <a:spLocks noGrp="1"/>
          </p:cNvSpPr>
          <p:nvPr>
            <p:ph sz="half" idx="1"/>
          </p:nvPr>
        </p:nvSpPr>
        <p:spPr>
          <a:xfrm>
            <a:off x="982133" y="1534602"/>
            <a:ext cx="3739896" cy="4501072"/>
          </a:xfrm>
        </p:spPr>
        <p:txBody>
          <a:bodyPr>
            <a:normAutofit fontScale="85000" lnSpcReduction="20000"/>
          </a:bodyPr>
          <a:lstStyle/>
          <a:p>
            <a:pPr marL="0" indent="0">
              <a:buNone/>
            </a:pPr>
            <a:r>
              <a:rPr lang="en-US" sz="2800" dirty="0"/>
              <a:t>There was “a strife among them, which of them should be accounted the greatest.” This contention, carried on in the presence of Christ, grieved and wounded Him. The disciples clung to their favorite idea that Christ would assert His power, and take His position on the throne of David. And in heart each still longed for the highest place in the kingdom. </a:t>
            </a:r>
            <a:endParaRPr sz="2800" dirty="0"/>
          </a:p>
        </p:txBody>
      </p:sp>
      <p:sp>
        <p:nvSpPr>
          <p:cNvPr id="5" name="TextBox 4">
            <a:extLst>
              <a:ext uri="{FF2B5EF4-FFF2-40B4-BE49-F238E27FC236}">
                <a16:creationId xmlns:a16="http://schemas.microsoft.com/office/drawing/2014/main" id="{702AAE9D-2DBE-1262-A9A7-DFAA7EAFEFCF}"/>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643</a:t>
            </a:r>
          </a:p>
        </p:txBody>
      </p:sp>
      <p:pic>
        <p:nvPicPr>
          <p:cNvPr id="2050" name="Picture 2" descr="Mark 13:3 - &quot;And as he sat upon the mount of Olives over against the temple, Peter and James and John and Andrew asked him privately,&quot;">
            <a:extLst>
              <a:ext uri="{FF2B5EF4-FFF2-40B4-BE49-F238E27FC236}">
                <a16:creationId xmlns:a16="http://schemas.microsoft.com/office/drawing/2014/main" id="{E7196040-C986-94D5-8069-774F15E9354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2985"/>
          <a:stretch/>
        </p:blipFill>
        <p:spPr bwMode="auto">
          <a:xfrm>
            <a:off x="5143500" y="1593334"/>
            <a:ext cx="3404152" cy="4420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1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686C-D14D-EA04-9C49-45B1535352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20D7D-81CB-E419-44F6-5E60FEBD74E4}"/>
              </a:ext>
            </a:extLst>
          </p:cNvPr>
          <p:cNvSpPr>
            <a:spLocks noGrp="1"/>
          </p:cNvSpPr>
          <p:nvPr>
            <p:ph type="title"/>
          </p:nvPr>
        </p:nvSpPr>
        <p:spPr>
          <a:xfrm>
            <a:off x="1461052" y="419100"/>
            <a:ext cx="7036905" cy="4103204"/>
          </a:xfrm>
        </p:spPr>
        <p:txBody>
          <a:bodyPr>
            <a:noAutofit/>
          </a:bodyPr>
          <a:lstStyle/>
          <a:p>
            <a:r>
              <a:rPr lang="en-US" sz="3400" b="0" i="0" dirty="0">
                <a:solidFill>
                  <a:schemeClr val="accent1">
                    <a:lumMod val="50000"/>
                  </a:schemeClr>
                </a:solidFill>
                <a:effectLst/>
                <a:latin typeface="Raleway" pitchFamily="2" charset="0"/>
              </a:rPr>
              <a:t>The world is full of those who need our ministry. The poor, the helpless, the ignorant, are on every hand. Those who have communed with Christ in the upper chamber will go forth to minister as He did. </a:t>
            </a:r>
            <a:endParaRPr lang="en-US" sz="3400" dirty="0">
              <a:solidFill>
                <a:schemeClr val="accent1">
                  <a:lumMod val="50000"/>
                </a:schemeClr>
              </a:solidFill>
            </a:endParaRPr>
          </a:p>
        </p:txBody>
      </p:sp>
      <p:sp>
        <p:nvSpPr>
          <p:cNvPr id="4" name="Text Placeholder 3">
            <a:extLst>
              <a:ext uri="{FF2B5EF4-FFF2-40B4-BE49-F238E27FC236}">
                <a16:creationId xmlns:a16="http://schemas.microsoft.com/office/drawing/2014/main" id="{3D99D1EB-3824-C5B5-7E01-3860EE3178CC}"/>
              </a:ext>
            </a:extLst>
          </p:cNvPr>
          <p:cNvSpPr>
            <a:spLocks noGrp="1"/>
          </p:cNvSpPr>
          <p:nvPr>
            <p:ph type="body" idx="1"/>
          </p:nvPr>
        </p:nvSpPr>
        <p:spPr>
          <a:xfrm>
            <a:off x="1113523" y="5448299"/>
            <a:ext cx="7515991" cy="1447800"/>
          </a:xfrm>
        </p:spPr>
        <p:txBody>
          <a:bodyPr>
            <a:normAutofit/>
          </a:bodyPr>
          <a:lstStyle/>
          <a:p>
            <a:r>
              <a:rPr lang="en-US" sz="2800" dirty="0"/>
              <a:t>The Desire of Ages p. 651</a:t>
            </a:r>
          </a:p>
        </p:txBody>
      </p:sp>
    </p:spTree>
    <p:extLst>
      <p:ext uri="{BB962C8B-B14F-4D97-AF65-F5344CB8AC3E}">
        <p14:creationId xmlns:p14="http://schemas.microsoft.com/office/powerpoint/2010/main" val="3881125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DB5F3-2F5F-6782-2E58-CCC515A59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2118B-4E93-6392-763C-A263C1A09E07}"/>
              </a:ext>
            </a:extLst>
          </p:cNvPr>
          <p:cNvSpPr>
            <a:spLocks noGrp="1"/>
          </p:cNvSpPr>
          <p:nvPr>
            <p:ph type="title"/>
          </p:nvPr>
        </p:nvSpPr>
        <p:spPr>
          <a:xfrm>
            <a:off x="1461052" y="419100"/>
            <a:ext cx="7036905" cy="4103204"/>
          </a:xfrm>
        </p:spPr>
        <p:txBody>
          <a:bodyPr>
            <a:noAutofit/>
          </a:bodyPr>
          <a:lstStyle/>
          <a:p>
            <a:r>
              <a:rPr lang="en-US" sz="3400" b="0" i="0" dirty="0">
                <a:solidFill>
                  <a:schemeClr val="accent1">
                    <a:lumMod val="50000"/>
                  </a:schemeClr>
                </a:solidFill>
                <a:effectLst/>
                <a:latin typeface="Raleway" pitchFamily="2" charset="0"/>
              </a:rPr>
              <a:t>As the lesson of the preparatory service is thus learned, the desire is kindled for a higher spiritual life. To this desire the divine Witness will respond. The soul will be uplifted. We can partake of the Communion with a consciousness of sins forgiven. </a:t>
            </a:r>
            <a:endParaRPr lang="en-US" sz="3400" dirty="0">
              <a:solidFill>
                <a:schemeClr val="accent1">
                  <a:lumMod val="50000"/>
                </a:schemeClr>
              </a:solidFill>
            </a:endParaRPr>
          </a:p>
        </p:txBody>
      </p:sp>
      <p:sp>
        <p:nvSpPr>
          <p:cNvPr id="4" name="Text Placeholder 3">
            <a:extLst>
              <a:ext uri="{FF2B5EF4-FFF2-40B4-BE49-F238E27FC236}">
                <a16:creationId xmlns:a16="http://schemas.microsoft.com/office/drawing/2014/main" id="{77D82015-F822-2490-61FF-E1935FCA2E18}"/>
              </a:ext>
            </a:extLst>
          </p:cNvPr>
          <p:cNvSpPr>
            <a:spLocks noGrp="1"/>
          </p:cNvSpPr>
          <p:nvPr>
            <p:ph type="body" idx="1"/>
          </p:nvPr>
        </p:nvSpPr>
        <p:spPr>
          <a:xfrm>
            <a:off x="1113523" y="5448299"/>
            <a:ext cx="7515991" cy="1447800"/>
          </a:xfrm>
        </p:spPr>
        <p:txBody>
          <a:bodyPr>
            <a:normAutofit/>
          </a:bodyPr>
          <a:lstStyle/>
          <a:p>
            <a:r>
              <a:rPr lang="en-US" sz="2800" dirty="0"/>
              <a:t>The Desire of Ages p. 651</a:t>
            </a:r>
          </a:p>
        </p:txBody>
      </p:sp>
    </p:spTree>
    <p:extLst>
      <p:ext uri="{BB962C8B-B14F-4D97-AF65-F5344CB8AC3E}">
        <p14:creationId xmlns:p14="http://schemas.microsoft.com/office/powerpoint/2010/main" val="2981277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426A1-B95A-BAF2-733F-6EE48EF9E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5E85B-B3D7-4257-7B0E-412A5EAE8CB3}"/>
              </a:ext>
            </a:extLst>
          </p:cNvPr>
          <p:cNvSpPr>
            <a:spLocks noGrp="1"/>
          </p:cNvSpPr>
          <p:nvPr>
            <p:ph type="title"/>
          </p:nvPr>
        </p:nvSpPr>
        <p:spPr>
          <a:xfrm>
            <a:off x="1304374" y="419100"/>
            <a:ext cx="7325140" cy="4103204"/>
          </a:xfrm>
        </p:spPr>
        <p:txBody>
          <a:bodyPr>
            <a:noAutofit/>
          </a:bodyPr>
          <a:lstStyle/>
          <a:p>
            <a:r>
              <a:rPr lang="en-US" sz="3400" b="0" i="0" dirty="0">
                <a:solidFill>
                  <a:schemeClr val="accent1">
                    <a:lumMod val="50000"/>
                  </a:schemeClr>
                </a:solidFill>
                <a:effectLst/>
                <a:latin typeface="Raleway" pitchFamily="2" charset="0"/>
              </a:rPr>
              <a:t>The sunshine of Christ's righteousness will fill the chambers of the mind and the soul temple. We “behold the Lamb of God, which taketh away the sin of the world.” John 1:29. </a:t>
            </a:r>
            <a:endParaRPr lang="en-US" sz="3400" dirty="0">
              <a:solidFill>
                <a:schemeClr val="accent1">
                  <a:lumMod val="50000"/>
                </a:schemeClr>
              </a:solidFill>
            </a:endParaRPr>
          </a:p>
        </p:txBody>
      </p:sp>
      <p:sp>
        <p:nvSpPr>
          <p:cNvPr id="4" name="Text Placeholder 3">
            <a:extLst>
              <a:ext uri="{FF2B5EF4-FFF2-40B4-BE49-F238E27FC236}">
                <a16:creationId xmlns:a16="http://schemas.microsoft.com/office/drawing/2014/main" id="{3BA924A0-EAD1-672E-C8F6-B0F39DFF2949}"/>
              </a:ext>
            </a:extLst>
          </p:cNvPr>
          <p:cNvSpPr>
            <a:spLocks noGrp="1"/>
          </p:cNvSpPr>
          <p:nvPr>
            <p:ph type="body" idx="1"/>
          </p:nvPr>
        </p:nvSpPr>
        <p:spPr>
          <a:xfrm>
            <a:off x="1113523" y="5448299"/>
            <a:ext cx="7515991" cy="1447800"/>
          </a:xfrm>
        </p:spPr>
        <p:txBody>
          <a:bodyPr>
            <a:normAutofit/>
          </a:bodyPr>
          <a:lstStyle/>
          <a:p>
            <a:r>
              <a:rPr lang="en-US" sz="2800" dirty="0"/>
              <a:t>The Desire of Ages p. 651</a:t>
            </a:r>
          </a:p>
        </p:txBody>
      </p:sp>
      <p:pic>
        <p:nvPicPr>
          <p:cNvPr id="16386" name="Picture 2" descr="Why Do We Call Jesus &quot;Lamb of God?&quot; | Catholic Answers Q&amp;A">
            <a:extLst>
              <a:ext uri="{FF2B5EF4-FFF2-40B4-BE49-F238E27FC236}">
                <a16:creationId xmlns:a16="http://schemas.microsoft.com/office/drawing/2014/main" id="{CCEDB1A5-58E8-2B8E-CEA8-3C8A298FE1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011"/>
          <a:stretch/>
        </p:blipFill>
        <p:spPr bwMode="auto">
          <a:xfrm>
            <a:off x="0" y="4214191"/>
            <a:ext cx="9144000" cy="2681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337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2206A-50F6-6C33-185F-0EDC078FE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849F5-D9A5-7C67-F181-FA04C6799C1F}"/>
              </a:ext>
            </a:extLst>
          </p:cNvPr>
          <p:cNvSpPr>
            <a:spLocks noGrp="1"/>
          </p:cNvSpPr>
          <p:nvPr>
            <p:ph type="title"/>
          </p:nvPr>
        </p:nvSpPr>
        <p:spPr>
          <a:xfrm>
            <a:off x="1037792" y="145113"/>
            <a:ext cx="7704667" cy="1752599"/>
          </a:xfrm>
        </p:spPr>
        <p:txBody>
          <a:bodyPr>
            <a:noAutofit/>
          </a:bodyPr>
          <a:lstStyle/>
          <a:p>
            <a:r>
              <a:rPr lang="en-US" sz="5400" b="1" dirty="0"/>
              <a:t>Hope</a:t>
            </a:r>
            <a:endParaRPr sz="5400" b="1" dirty="0"/>
          </a:p>
        </p:txBody>
      </p:sp>
      <p:sp>
        <p:nvSpPr>
          <p:cNvPr id="3" name="Content Placeholder 2">
            <a:extLst>
              <a:ext uri="{FF2B5EF4-FFF2-40B4-BE49-F238E27FC236}">
                <a16:creationId xmlns:a16="http://schemas.microsoft.com/office/drawing/2014/main" id="{319AC67F-9FA8-446C-7A93-E3687A92CB1B}"/>
              </a:ext>
            </a:extLst>
          </p:cNvPr>
          <p:cNvSpPr>
            <a:spLocks noGrp="1"/>
          </p:cNvSpPr>
          <p:nvPr>
            <p:ph sz="half" idx="1"/>
          </p:nvPr>
        </p:nvSpPr>
        <p:spPr>
          <a:xfrm>
            <a:off x="982133" y="1534602"/>
            <a:ext cx="3739896" cy="4501072"/>
          </a:xfrm>
        </p:spPr>
        <p:txBody>
          <a:bodyPr>
            <a:normAutofit/>
          </a:bodyPr>
          <a:lstStyle/>
          <a:p>
            <a:pPr marL="0" indent="0">
              <a:buNone/>
            </a:pPr>
            <a:r>
              <a:rPr lang="en-US" sz="2800" dirty="0"/>
              <a:t>Then addressing them by the endearing term, “Little children,” He said, “Yet a little while I am with you. Ye shall seek Me: and as I said unto the Jews, Whither I go, ye cannot come; so now I say to you.” </a:t>
            </a:r>
            <a:endParaRPr sz="2800" dirty="0"/>
          </a:p>
        </p:txBody>
      </p:sp>
      <p:sp>
        <p:nvSpPr>
          <p:cNvPr id="5" name="TextBox 4">
            <a:extLst>
              <a:ext uri="{FF2B5EF4-FFF2-40B4-BE49-F238E27FC236}">
                <a16:creationId xmlns:a16="http://schemas.microsoft.com/office/drawing/2014/main" id="{0C9D6D68-67E2-30FA-35D4-ABE87D124E8E}"/>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662</a:t>
            </a:r>
          </a:p>
        </p:txBody>
      </p:sp>
      <p:pic>
        <p:nvPicPr>
          <p:cNvPr id="17410" name="Picture 2" descr="John 4:32 - &quot;But he said unto them, I have meat to eat that ye know not of.&quot;">
            <a:extLst>
              <a:ext uri="{FF2B5EF4-FFF2-40B4-BE49-F238E27FC236}">
                <a16:creationId xmlns:a16="http://schemas.microsoft.com/office/drawing/2014/main" id="{1C4D6C7B-34F9-638E-B056-C8C494D0700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293468"/>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79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39B1F-388F-BD89-20C8-0231ECFE9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1EDBA-6E48-40B0-DB77-7A4B1BBFAFD5}"/>
              </a:ext>
            </a:extLst>
          </p:cNvPr>
          <p:cNvSpPr>
            <a:spLocks noGrp="1"/>
          </p:cNvSpPr>
          <p:nvPr>
            <p:ph type="title"/>
          </p:nvPr>
        </p:nvSpPr>
        <p:spPr>
          <a:xfrm>
            <a:off x="1037792" y="145113"/>
            <a:ext cx="7704667" cy="1752599"/>
          </a:xfrm>
        </p:spPr>
        <p:txBody>
          <a:bodyPr>
            <a:noAutofit/>
          </a:bodyPr>
          <a:lstStyle/>
          <a:p>
            <a:r>
              <a:rPr lang="en-US" sz="5400" b="1" dirty="0"/>
              <a:t>Hope</a:t>
            </a:r>
            <a:endParaRPr sz="5400" b="1" dirty="0"/>
          </a:p>
        </p:txBody>
      </p:sp>
      <p:sp>
        <p:nvSpPr>
          <p:cNvPr id="3" name="Content Placeholder 2">
            <a:extLst>
              <a:ext uri="{FF2B5EF4-FFF2-40B4-BE49-F238E27FC236}">
                <a16:creationId xmlns:a16="http://schemas.microsoft.com/office/drawing/2014/main" id="{E4FCD934-FA1F-CF8D-2BFF-73985CBDFEE5}"/>
              </a:ext>
            </a:extLst>
          </p:cNvPr>
          <p:cNvSpPr>
            <a:spLocks noGrp="1"/>
          </p:cNvSpPr>
          <p:nvPr>
            <p:ph sz="half" idx="1"/>
          </p:nvPr>
        </p:nvSpPr>
        <p:spPr>
          <a:xfrm>
            <a:off x="982133" y="1534602"/>
            <a:ext cx="3739896" cy="4501072"/>
          </a:xfrm>
        </p:spPr>
        <p:txBody>
          <a:bodyPr>
            <a:normAutofit/>
          </a:bodyPr>
          <a:lstStyle/>
          <a:p>
            <a:pPr marL="0" indent="0">
              <a:buNone/>
            </a:pPr>
            <a:r>
              <a:rPr lang="en-US" sz="2800" dirty="0"/>
              <a:t>The disciples could not rejoice when they heard this. Fear fell upon them. They pressed close about the </a:t>
            </a:r>
            <a:r>
              <a:rPr lang="en-US" sz="2800" dirty="0" err="1"/>
              <a:t>Saviour</a:t>
            </a:r>
            <a:r>
              <a:rPr lang="en-US" sz="2800" dirty="0"/>
              <a:t>. Their Master and Lord, their beloved Teacher and Friend, He was dearer to them than life.</a:t>
            </a:r>
            <a:endParaRPr sz="2800" dirty="0"/>
          </a:p>
        </p:txBody>
      </p:sp>
      <p:sp>
        <p:nvSpPr>
          <p:cNvPr id="5" name="TextBox 4">
            <a:extLst>
              <a:ext uri="{FF2B5EF4-FFF2-40B4-BE49-F238E27FC236}">
                <a16:creationId xmlns:a16="http://schemas.microsoft.com/office/drawing/2014/main" id="{051575A5-CD9D-F5B1-467B-50E30608B757}"/>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662</a:t>
            </a:r>
          </a:p>
        </p:txBody>
      </p:sp>
      <p:pic>
        <p:nvPicPr>
          <p:cNvPr id="18434" name="Picture 2" descr="John 1:34 - &quot;And I saw, and bare record that this is the Son of God.&quot;">
            <a:extLst>
              <a:ext uri="{FF2B5EF4-FFF2-40B4-BE49-F238E27FC236}">
                <a16:creationId xmlns:a16="http://schemas.microsoft.com/office/drawing/2014/main" id="{29A8A58A-23D6-864E-DEC4-2BDAD2235CF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457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E686-EE13-8136-98E5-EA8C636D3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F9B81-C10A-0CCF-5672-A76D89E13F51}"/>
              </a:ext>
            </a:extLst>
          </p:cNvPr>
          <p:cNvSpPr>
            <a:spLocks noGrp="1"/>
          </p:cNvSpPr>
          <p:nvPr>
            <p:ph type="title"/>
          </p:nvPr>
        </p:nvSpPr>
        <p:spPr>
          <a:xfrm>
            <a:off x="1037792" y="145113"/>
            <a:ext cx="7704667" cy="1752599"/>
          </a:xfrm>
        </p:spPr>
        <p:txBody>
          <a:bodyPr>
            <a:noAutofit/>
          </a:bodyPr>
          <a:lstStyle/>
          <a:p>
            <a:r>
              <a:rPr lang="en-US" sz="5400" b="1" dirty="0"/>
              <a:t>Hope</a:t>
            </a:r>
            <a:endParaRPr sz="5400" b="1" dirty="0"/>
          </a:p>
        </p:txBody>
      </p:sp>
      <p:sp>
        <p:nvSpPr>
          <p:cNvPr id="3" name="Content Placeholder 2">
            <a:extLst>
              <a:ext uri="{FF2B5EF4-FFF2-40B4-BE49-F238E27FC236}">
                <a16:creationId xmlns:a16="http://schemas.microsoft.com/office/drawing/2014/main" id="{6D9DF370-41E5-34B6-7660-6ACB381360C7}"/>
              </a:ext>
            </a:extLst>
          </p:cNvPr>
          <p:cNvSpPr>
            <a:spLocks noGrp="1"/>
          </p:cNvSpPr>
          <p:nvPr>
            <p:ph sz="half" idx="1"/>
          </p:nvPr>
        </p:nvSpPr>
        <p:spPr>
          <a:xfrm>
            <a:off x="982133" y="1534602"/>
            <a:ext cx="3739896" cy="4501072"/>
          </a:xfrm>
        </p:spPr>
        <p:txBody>
          <a:bodyPr>
            <a:normAutofit/>
          </a:bodyPr>
          <a:lstStyle/>
          <a:p>
            <a:pPr marL="0" indent="0">
              <a:buNone/>
            </a:pPr>
            <a:r>
              <a:rPr lang="en-US" sz="2800" dirty="0"/>
              <a:t>To Him they had looked for help in all their difficulties, for comfort in their sorrows and disappointments. Now He was to leave them, a lonely, dependent company. Dark were the forebodings that filled their hearts. </a:t>
            </a:r>
            <a:endParaRPr sz="2800" dirty="0"/>
          </a:p>
        </p:txBody>
      </p:sp>
      <p:sp>
        <p:nvSpPr>
          <p:cNvPr id="5" name="TextBox 4">
            <a:extLst>
              <a:ext uri="{FF2B5EF4-FFF2-40B4-BE49-F238E27FC236}">
                <a16:creationId xmlns:a16="http://schemas.microsoft.com/office/drawing/2014/main" id="{0A16C74E-8330-406D-5B1D-16FB142E6F8F}"/>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662</a:t>
            </a:r>
          </a:p>
        </p:txBody>
      </p:sp>
      <p:pic>
        <p:nvPicPr>
          <p:cNvPr id="19458" name="Picture 2" descr="John 13:37 - &quot;Peter said unto him, Lord, why cannot I follow thee now? I will lay down my life for thy sake.&quot;">
            <a:extLst>
              <a:ext uri="{FF2B5EF4-FFF2-40B4-BE49-F238E27FC236}">
                <a16:creationId xmlns:a16="http://schemas.microsoft.com/office/drawing/2014/main" id="{7BA436FF-B1F9-5563-D845-8AB260F8E3A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111913"/>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440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6C97C-4EC8-F85B-0AD1-C4CF16AF8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FACF67-D22E-51E9-E8EA-202B8874F8D5}"/>
              </a:ext>
            </a:extLst>
          </p:cNvPr>
          <p:cNvSpPr>
            <a:spLocks noGrp="1"/>
          </p:cNvSpPr>
          <p:nvPr>
            <p:ph type="title"/>
          </p:nvPr>
        </p:nvSpPr>
        <p:spPr>
          <a:xfrm>
            <a:off x="1037792" y="145113"/>
            <a:ext cx="7704667" cy="1752599"/>
          </a:xfrm>
        </p:spPr>
        <p:txBody>
          <a:bodyPr>
            <a:noAutofit/>
          </a:bodyPr>
          <a:lstStyle/>
          <a:p>
            <a:r>
              <a:rPr lang="en-US" sz="5400" b="1" dirty="0"/>
              <a:t>Hope</a:t>
            </a:r>
            <a:endParaRPr sz="5400" b="1" dirty="0"/>
          </a:p>
        </p:txBody>
      </p:sp>
      <p:sp>
        <p:nvSpPr>
          <p:cNvPr id="3" name="Content Placeholder 2">
            <a:extLst>
              <a:ext uri="{FF2B5EF4-FFF2-40B4-BE49-F238E27FC236}">
                <a16:creationId xmlns:a16="http://schemas.microsoft.com/office/drawing/2014/main" id="{363A8C00-48BB-7E52-4136-508BECC003A3}"/>
              </a:ext>
            </a:extLst>
          </p:cNvPr>
          <p:cNvSpPr>
            <a:spLocks noGrp="1"/>
          </p:cNvSpPr>
          <p:nvPr>
            <p:ph sz="half" idx="1"/>
          </p:nvPr>
        </p:nvSpPr>
        <p:spPr>
          <a:xfrm>
            <a:off x="982133" y="1534602"/>
            <a:ext cx="3739896" cy="4501072"/>
          </a:xfrm>
        </p:spPr>
        <p:txBody>
          <a:bodyPr>
            <a:normAutofit fontScale="92500" lnSpcReduction="20000"/>
          </a:bodyPr>
          <a:lstStyle/>
          <a:p>
            <a:pPr marL="0" indent="0">
              <a:buNone/>
            </a:pPr>
            <a:r>
              <a:rPr lang="en-US" sz="3200" dirty="0"/>
              <a:t>But the </a:t>
            </a:r>
            <a:r>
              <a:rPr lang="en-US" sz="3200" dirty="0" err="1"/>
              <a:t>Saviour's</a:t>
            </a:r>
            <a:r>
              <a:rPr lang="en-US" sz="3200" dirty="0"/>
              <a:t> words to them were full of hope. He knew that they were to be assailed by the enemy, and that Satan's craft is most successful against those who are depressed by difficulties. </a:t>
            </a:r>
            <a:endParaRPr sz="3200" dirty="0"/>
          </a:p>
        </p:txBody>
      </p:sp>
      <p:sp>
        <p:nvSpPr>
          <p:cNvPr id="5" name="TextBox 4">
            <a:extLst>
              <a:ext uri="{FF2B5EF4-FFF2-40B4-BE49-F238E27FC236}">
                <a16:creationId xmlns:a16="http://schemas.microsoft.com/office/drawing/2014/main" id="{4CF618E6-D404-27CA-89A0-BB3CEF1EFB99}"/>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662</a:t>
            </a:r>
          </a:p>
        </p:txBody>
      </p:sp>
      <p:pic>
        <p:nvPicPr>
          <p:cNvPr id="7" name="Content Placeholder 6">
            <a:extLst>
              <a:ext uri="{FF2B5EF4-FFF2-40B4-BE49-F238E27FC236}">
                <a16:creationId xmlns:a16="http://schemas.microsoft.com/office/drawing/2014/main" id="{40E11B0C-E2F6-C7B1-F1B7-35FB595C3003}"/>
              </a:ext>
            </a:extLst>
          </p:cNvPr>
          <p:cNvPicPr>
            <a:picLocks noGrp="1" noChangeAspect="1"/>
          </p:cNvPicPr>
          <p:nvPr>
            <p:ph sz="half" idx="2"/>
          </p:nvPr>
        </p:nvPicPr>
        <p:blipFill>
          <a:blip r:embed="rId2"/>
          <a:stretch>
            <a:fillRect/>
          </a:stretch>
        </p:blipFill>
        <p:spPr>
          <a:xfrm>
            <a:off x="5143500" y="2111913"/>
            <a:ext cx="3346450" cy="3346450"/>
          </a:xfrm>
          <a:prstGeom prst="rect">
            <a:avLst/>
          </a:prstGeom>
        </p:spPr>
      </p:pic>
    </p:spTree>
    <p:extLst>
      <p:ext uri="{BB962C8B-B14F-4D97-AF65-F5344CB8AC3E}">
        <p14:creationId xmlns:p14="http://schemas.microsoft.com/office/powerpoint/2010/main" val="4291564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6ACD-9835-D916-FFA7-382D6B316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462E5-C064-202F-1BEE-E615F4F2D7EF}"/>
              </a:ext>
            </a:extLst>
          </p:cNvPr>
          <p:cNvSpPr>
            <a:spLocks noGrp="1"/>
          </p:cNvSpPr>
          <p:nvPr>
            <p:ph type="title"/>
          </p:nvPr>
        </p:nvSpPr>
        <p:spPr>
          <a:xfrm>
            <a:off x="1037792" y="145113"/>
            <a:ext cx="7704667" cy="1752599"/>
          </a:xfrm>
        </p:spPr>
        <p:txBody>
          <a:bodyPr>
            <a:noAutofit/>
          </a:bodyPr>
          <a:lstStyle/>
          <a:p>
            <a:r>
              <a:rPr lang="en-US" sz="5400" b="1" dirty="0"/>
              <a:t>Hope</a:t>
            </a:r>
            <a:endParaRPr sz="5400" dirty="0"/>
          </a:p>
        </p:txBody>
      </p:sp>
      <p:sp>
        <p:nvSpPr>
          <p:cNvPr id="3" name="Content Placeholder 2">
            <a:extLst>
              <a:ext uri="{FF2B5EF4-FFF2-40B4-BE49-F238E27FC236}">
                <a16:creationId xmlns:a16="http://schemas.microsoft.com/office/drawing/2014/main" id="{1A1B2179-D6B0-0AAB-9897-8697CA9366CF}"/>
              </a:ext>
            </a:extLst>
          </p:cNvPr>
          <p:cNvSpPr>
            <a:spLocks noGrp="1"/>
          </p:cNvSpPr>
          <p:nvPr>
            <p:ph sz="half" idx="1"/>
          </p:nvPr>
        </p:nvSpPr>
        <p:spPr>
          <a:xfrm>
            <a:off x="982133" y="1534602"/>
            <a:ext cx="3739896" cy="4501072"/>
          </a:xfrm>
        </p:spPr>
        <p:txBody>
          <a:bodyPr>
            <a:normAutofit/>
          </a:bodyPr>
          <a:lstStyle/>
          <a:p>
            <a:pPr marL="0" indent="0">
              <a:buNone/>
            </a:pPr>
            <a:r>
              <a:rPr lang="en-US" sz="2800" dirty="0"/>
              <a:t>Therefore He pointed them away from “the things which are seen,” to “the things which are not seen.” 2 Corinthians 4:18. From earthly exile He turned their thoughts to the heavenly home. </a:t>
            </a:r>
            <a:endParaRPr sz="2800" dirty="0"/>
          </a:p>
        </p:txBody>
      </p:sp>
      <p:sp>
        <p:nvSpPr>
          <p:cNvPr id="5" name="TextBox 4">
            <a:extLst>
              <a:ext uri="{FF2B5EF4-FFF2-40B4-BE49-F238E27FC236}">
                <a16:creationId xmlns:a16="http://schemas.microsoft.com/office/drawing/2014/main" id="{E6B54894-D44C-6779-F555-4B254379889E}"/>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662</a:t>
            </a:r>
          </a:p>
        </p:txBody>
      </p:sp>
      <p:pic>
        <p:nvPicPr>
          <p:cNvPr id="21506" name="Picture 2" descr="John 14:1 - &quot;Let not your heart be troubled: ye believe in God, believe also in me.&quot;">
            <a:extLst>
              <a:ext uri="{FF2B5EF4-FFF2-40B4-BE49-F238E27FC236}">
                <a16:creationId xmlns:a16="http://schemas.microsoft.com/office/drawing/2014/main" id="{907A9FBC-0E01-E95D-6BAE-A222206ACE9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99063" y="2293938"/>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145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 (John 14:1)</a:t>
            </a:r>
          </a:p>
        </p:txBody>
      </p:sp>
      <p:sp>
        <p:nvSpPr>
          <p:cNvPr id="4" name="Content Placeholder 3"/>
          <p:cNvSpPr>
            <a:spLocks noGrp="1"/>
          </p:cNvSpPr>
          <p:nvPr>
            <p:ph sz="half" idx="2"/>
          </p:nvPr>
        </p:nvSpPr>
        <p:spPr/>
        <p:txBody>
          <a:bodyPr>
            <a:normAutofit fontScale="92500" lnSpcReduction="10000"/>
          </a:bodyPr>
          <a:lstStyle/>
          <a:p>
            <a:r>
              <a:rPr sz="4000" dirty="0"/>
              <a:t>Let not your heart be troubled: ye believe in God, believe also in me.</a:t>
            </a:r>
          </a:p>
        </p:txBody>
      </p:sp>
      <p:pic>
        <p:nvPicPr>
          <p:cNvPr id="22530" name="Picture 2" descr="John 1:14 - &quot;And the Word was made flesh, and dwelt among us, (and we beheld his glory, the glory as of the only begotten of the Father,) full of grace and truth.&quot;&#10;&#10;Visual adaptation of the biblical verse John 1:14: 'And the Word was made flesh, and dwelt among us, (and we beheld his glory, the glory as of the only begotten of the Father,) full of grace and truth'. The scene depicts an ethereal composition with abstract elements that symbolize faith, grace, and truth. This translation of spiritual text into a tangible sight seeks to merge the realms of divine and human perception, similar to stained glass imagery found in old churches, but with the clean lines and intense colors characteristic of digital art.">
            <a:extLst>
              <a:ext uri="{FF2B5EF4-FFF2-40B4-BE49-F238E27FC236}">
                <a16:creationId xmlns:a16="http://schemas.microsoft.com/office/drawing/2014/main" id="{83A91319-828D-98BC-FC8B-17AD1DC6C4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8400" y="2667000"/>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a:t>
            </a:r>
            <a:r>
              <a:rPr sz="5400" dirty="0"/>
              <a:t> (John 14:2)</a:t>
            </a:r>
          </a:p>
        </p:txBody>
      </p:sp>
      <p:sp>
        <p:nvSpPr>
          <p:cNvPr id="4" name="Content Placeholder 3"/>
          <p:cNvSpPr>
            <a:spLocks noGrp="1"/>
          </p:cNvSpPr>
          <p:nvPr>
            <p:ph sz="half" idx="2"/>
          </p:nvPr>
        </p:nvSpPr>
        <p:spPr/>
        <p:txBody>
          <a:bodyPr>
            <a:normAutofit fontScale="92500" lnSpcReduction="20000"/>
          </a:bodyPr>
          <a:lstStyle/>
          <a:p>
            <a:r>
              <a:rPr sz="3600" dirty="0"/>
              <a:t>In my Father's house are many mansions: if it were not so, I would have told you. I go to prepare a place for you.</a:t>
            </a:r>
          </a:p>
        </p:txBody>
      </p:sp>
      <p:pic>
        <p:nvPicPr>
          <p:cNvPr id="23556" name="Picture 4" descr="In My Father's House - Word on Fire">
            <a:extLst>
              <a:ext uri="{FF2B5EF4-FFF2-40B4-BE49-F238E27FC236}">
                <a16:creationId xmlns:a16="http://schemas.microsoft.com/office/drawing/2014/main" id="{78DD1B04-65C1-5BBC-3230-9D193190E9F7}"/>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r="32694"/>
          <a:stretch/>
        </p:blipFill>
        <p:spPr bwMode="auto">
          <a:xfrm>
            <a:off x="982133" y="2667000"/>
            <a:ext cx="3919280" cy="3271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A99B9-9AB6-3C04-55FB-79598954B9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A3121-A721-E016-CB51-AA2D39A6CE1D}"/>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CB2B78B5-9EEB-02A2-5FA9-D686A6BB38FE}"/>
              </a:ext>
            </a:extLst>
          </p:cNvPr>
          <p:cNvSpPr>
            <a:spLocks noGrp="1"/>
          </p:cNvSpPr>
          <p:nvPr>
            <p:ph sz="half" idx="1"/>
          </p:nvPr>
        </p:nvSpPr>
        <p:spPr>
          <a:xfrm>
            <a:off x="982133" y="1534602"/>
            <a:ext cx="3739896" cy="4501072"/>
          </a:xfrm>
        </p:spPr>
        <p:txBody>
          <a:bodyPr>
            <a:normAutofit fontScale="92500" lnSpcReduction="10000"/>
          </a:bodyPr>
          <a:lstStyle/>
          <a:p>
            <a:pPr marL="0" indent="0">
              <a:buNone/>
            </a:pPr>
            <a:r>
              <a:rPr lang="en-US" sz="2800" dirty="0"/>
              <a:t>They had placed their own estimate upon themselves and upon one another, and, instead of regarding their brethren as more worthy, they had placed themselves first. The request of James and John to sit on the right and left of Christ's throne had excited the indignation of the others.</a:t>
            </a:r>
            <a:endParaRPr sz="2800" dirty="0"/>
          </a:p>
        </p:txBody>
      </p:sp>
      <p:sp>
        <p:nvSpPr>
          <p:cNvPr id="5" name="TextBox 4">
            <a:extLst>
              <a:ext uri="{FF2B5EF4-FFF2-40B4-BE49-F238E27FC236}">
                <a16:creationId xmlns:a16="http://schemas.microsoft.com/office/drawing/2014/main" id="{AC555101-860B-E34F-4BEB-695FAA51BCA2}"/>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643</a:t>
            </a:r>
          </a:p>
        </p:txBody>
      </p:sp>
      <p:pic>
        <p:nvPicPr>
          <p:cNvPr id="3074" name="Picture 2" descr="John 1:17&#10;&#10;&#10;&#10;Generate a piece of digital art that illustrates John 1:17 of the Bible, adhering to a respectful and devotional tone towards Christianity. The image should convey the message of the verse without the use of text or words, embedding the principles of grace and truth emphasized in the verse into the design elements.">
            <a:extLst>
              <a:ext uri="{FF2B5EF4-FFF2-40B4-BE49-F238E27FC236}">
                <a16:creationId xmlns:a16="http://schemas.microsoft.com/office/drawing/2014/main" id="{7715E214-F240-4D78-9A91-6CCA0D141FB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920" r="7280"/>
          <a:stretch/>
        </p:blipFill>
        <p:spPr bwMode="auto">
          <a:xfrm>
            <a:off x="5071200" y="1534601"/>
            <a:ext cx="3726918" cy="450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154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a:t>
            </a:r>
            <a:r>
              <a:rPr sz="5400" dirty="0"/>
              <a:t> (John 14:3)</a:t>
            </a:r>
          </a:p>
        </p:txBody>
      </p:sp>
      <p:sp>
        <p:nvSpPr>
          <p:cNvPr id="4" name="Content Placeholder 3"/>
          <p:cNvSpPr>
            <a:spLocks noGrp="1"/>
          </p:cNvSpPr>
          <p:nvPr>
            <p:ph sz="half" idx="2"/>
          </p:nvPr>
        </p:nvSpPr>
        <p:spPr/>
        <p:txBody>
          <a:bodyPr>
            <a:normAutofit fontScale="92500" lnSpcReduction="20000"/>
          </a:bodyPr>
          <a:lstStyle/>
          <a:p>
            <a:r>
              <a:rPr sz="3200" dirty="0"/>
              <a:t>And if I go and prepare a place for you, I will come again, and receive you unto myself; that where I am, there ye may be also.</a:t>
            </a:r>
          </a:p>
        </p:txBody>
      </p:sp>
      <p:pic>
        <p:nvPicPr>
          <p:cNvPr id="24578" name="Picture 2" descr="In My Father's House - Abiding With Christ">
            <a:extLst>
              <a:ext uri="{FF2B5EF4-FFF2-40B4-BE49-F238E27FC236}">
                <a16:creationId xmlns:a16="http://schemas.microsoft.com/office/drawing/2014/main" id="{AB536A4B-DF8E-D3C4-D7BE-050372C183B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82133" y="2858277"/>
            <a:ext cx="3817620" cy="29642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4930-8BA4-DBB2-61DA-331DBC85A543}"/>
              </a:ext>
            </a:extLst>
          </p:cNvPr>
          <p:cNvSpPr>
            <a:spLocks noGrp="1"/>
          </p:cNvSpPr>
          <p:nvPr>
            <p:ph type="title"/>
          </p:nvPr>
        </p:nvSpPr>
        <p:spPr>
          <a:xfrm>
            <a:off x="1426741" y="579121"/>
            <a:ext cx="6974115" cy="5303520"/>
          </a:xfrm>
        </p:spPr>
        <p:txBody>
          <a:bodyPr>
            <a:noAutofit/>
          </a:bodyPr>
          <a:lstStyle/>
          <a:p>
            <a:r>
              <a:rPr lang="en-US" sz="3600" dirty="0"/>
              <a:t>Jesus has gone to His Father’s house. He is waiting with longing desire for the manifestation of Himself in His church. When His image shall be perfectly reproduced in His people, then He will come (COL 69). It is our privilege to hasten the day of glorious home-coming.</a:t>
            </a:r>
          </a:p>
        </p:txBody>
      </p:sp>
      <p:sp>
        <p:nvSpPr>
          <p:cNvPr id="4" name="Text Placeholder 3">
            <a:extLst>
              <a:ext uri="{FF2B5EF4-FFF2-40B4-BE49-F238E27FC236}">
                <a16:creationId xmlns:a16="http://schemas.microsoft.com/office/drawing/2014/main" id="{ABF98A92-A33B-72B5-A4AC-0E7D5590CAFF}"/>
              </a:ext>
            </a:extLst>
          </p:cNvPr>
          <p:cNvSpPr>
            <a:spLocks noGrp="1"/>
          </p:cNvSpPr>
          <p:nvPr>
            <p:ph type="body" idx="1"/>
          </p:nvPr>
        </p:nvSpPr>
        <p:spPr>
          <a:xfrm>
            <a:off x="2180323" y="6014720"/>
            <a:ext cx="6862077" cy="843280"/>
          </a:xfrm>
        </p:spPr>
        <p:txBody>
          <a:bodyPr>
            <a:normAutofit/>
          </a:bodyPr>
          <a:lstStyle/>
          <a:p>
            <a:pPr algn="r"/>
            <a:r>
              <a:rPr lang="en-US" sz="2800" dirty="0"/>
              <a:t>SDABC on John 14:3</a:t>
            </a:r>
          </a:p>
        </p:txBody>
      </p:sp>
    </p:spTree>
    <p:extLst>
      <p:ext uri="{BB962C8B-B14F-4D97-AF65-F5344CB8AC3E}">
        <p14:creationId xmlns:p14="http://schemas.microsoft.com/office/powerpoint/2010/main" val="3743788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a:t>
            </a:r>
            <a:r>
              <a:rPr sz="5400" dirty="0"/>
              <a:t> (John 14:4)</a:t>
            </a:r>
          </a:p>
        </p:txBody>
      </p:sp>
      <p:sp>
        <p:nvSpPr>
          <p:cNvPr id="4" name="Content Placeholder 3"/>
          <p:cNvSpPr>
            <a:spLocks noGrp="1"/>
          </p:cNvSpPr>
          <p:nvPr>
            <p:ph sz="half" idx="2"/>
          </p:nvPr>
        </p:nvSpPr>
        <p:spPr/>
        <p:txBody>
          <a:bodyPr>
            <a:normAutofit fontScale="92500"/>
          </a:bodyPr>
          <a:lstStyle/>
          <a:p>
            <a:r>
              <a:rPr sz="4800" dirty="0"/>
              <a:t>And whither I go ye know, and the way ye know.</a:t>
            </a:r>
          </a:p>
        </p:txBody>
      </p:sp>
      <p:pic>
        <p:nvPicPr>
          <p:cNvPr id="25602" name="Picture 2" descr="2,757,900+ Path Stock Photos, Pictures ...">
            <a:extLst>
              <a:ext uri="{FF2B5EF4-FFF2-40B4-BE49-F238E27FC236}">
                <a16:creationId xmlns:a16="http://schemas.microsoft.com/office/drawing/2014/main" id="{9B5573FD-C68C-C5C6-F6E2-83A4ACACC1F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364" r="4573"/>
          <a:stretch/>
        </p:blipFill>
        <p:spPr bwMode="auto">
          <a:xfrm>
            <a:off x="1188974" y="2852565"/>
            <a:ext cx="3535426" cy="2975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a:t>
            </a:r>
            <a:r>
              <a:rPr sz="5400" dirty="0"/>
              <a:t> (John 14:5)</a:t>
            </a:r>
          </a:p>
        </p:txBody>
      </p:sp>
      <p:pic>
        <p:nvPicPr>
          <p:cNvPr id="5" name="Content Placeholder 4">
            <a:extLst>
              <a:ext uri="{FF2B5EF4-FFF2-40B4-BE49-F238E27FC236}">
                <a16:creationId xmlns:a16="http://schemas.microsoft.com/office/drawing/2014/main" id="{B98276A9-B39B-FD58-DA71-E61160087CBD}"/>
              </a:ext>
            </a:extLst>
          </p:cNvPr>
          <p:cNvPicPr>
            <a:picLocks noGrp="1" noChangeAspect="1"/>
          </p:cNvPicPr>
          <p:nvPr>
            <p:ph sz="half" idx="1"/>
          </p:nvPr>
        </p:nvPicPr>
        <p:blipFill>
          <a:blip r:embed="rId2"/>
          <a:stretch>
            <a:fillRect/>
          </a:stretch>
        </p:blipFill>
        <p:spPr>
          <a:xfrm>
            <a:off x="1168400" y="2667000"/>
            <a:ext cx="3368675" cy="3368675"/>
          </a:xfrm>
          <a:prstGeom prst="rect">
            <a:avLst/>
          </a:prstGeom>
        </p:spPr>
      </p:pic>
      <p:sp>
        <p:nvSpPr>
          <p:cNvPr id="4" name="Content Placeholder 3"/>
          <p:cNvSpPr>
            <a:spLocks noGrp="1"/>
          </p:cNvSpPr>
          <p:nvPr>
            <p:ph sz="half" idx="2"/>
          </p:nvPr>
        </p:nvSpPr>
        <p:spPr/>
        <p:txBody>
          <a:bodyPr>
            <a:normAutofit/>
          </a:bodyPr>
          <a:lstStyle/>
          <a:p>
            <a:r>
              <a:rPr sz="3200" dirty="0"/>
              <a:t>Thomas saith unto him, Lord, we know not whither thou </a:t>
            </a:r>
            <a:r>
              <a:rPr sz="3200" dirty="0" err="1"/>
              <a:t>goest</a:t>
            </a:r>
            <a:r>
              <a:rPr sz="3200" dirty="0"/>
              <a:t>; and how can we know the way?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Hope</a:t>
            </a:r>
            <a:r>
              <a:rPr sz="5400" dirty="0"/>
              <a:t> (John 14:6)</a:t>
            </a:r>
          </a:p>
        </p:txBody>
      </p:sp>
      <p:sp>
        <p:nvSpPr>
          <p:cNvPr id="4" name="Content Placeholder 3"/>
          <p:cNvSpPr>
            <a:spLocks noGrp="1"/>
          </p:cNvSpPr>
          <p:nvPr>
            <p:ph sz="half" idx="2"/>
          </p:nvPr>
        </p:nvSpPr>
        <p:spPr/>
        <p:txBody>
          <a:bodyPr>
            <a:normAutofit fontScale="92500"/>
          </a:bodyPr>
          <a:lstStyle/>
          <a:p>
            <a:r>
              <a:rPr sz="3600" dirty="0"/>
              <a:t>Jesus saith unto him, I am the way, the truth, and the life: no man cometh unto the Father, but by me.</a:t>
            </a:r>
          </a:p>
        </p:txBody>
      </p:sp>
      <p:pic>
        <p:nvPicPr>
          <p:cNvPr id="26626" name="Picture 2" descr="I AM The Way, The Truth, and The Life ...">
            <a:extLst>
              <a:ext uri="{FF2B5EF4-FFF2-40B4-BE49-F238E27FC236}">
                <a16:creationId xmlns:a16="http://schemas.microsoft.com/office/drawing/2014/main" id="{9467B01D-52D6-E657-FF01-9F3F9723D30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91920" y="2862003"/>
            <a:ext cx="3180080" cy="3180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64BF9-0161-513B-5C1D-1DA84EB702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BCB46-F597-A687-835A-8AF0BF95293B}"/>
              </a:ext>
            </a:extLst>
          </p:cNvPr>
          <p:cNvSpPr>
            <a:spLocks noGrp="1"/>
          </p:cNvSpPr>
          <p:nvPr>
            <p:ph type="title"/>
          </p:nvPr>
        </p:nvSpPr>
        <p:spPr>
          <a:xfrm>
            <a:off x="1320800" y="375920"/>
            <a:ext cx="7080056" cy="5628640"/>
          </a:xfrm>
        </p:spPr>
        <p:txBody>
          <a:bodyPr>
            <a:normAutofit/>
          </a:bodyPr>
          <a:lstStyle/>
          <a:p>
            <a:r>
              <a:rPr lang="en-US" b="0" i="0" dirty="0">
                <a:solidFill>
                  <a:schemeClr val="accent1">
                    <a:lumMod val="50000"/>
                  </a:schemeClr>
                </a:solidFill>
                <a:effectLst/>
                <a:latin typeface="Raleway" pitchFamily="2" charset="0"/>
              </a:rPr>
              <a:t>There are not many ways to heaven. Each one may not choose his own way. Christ says, “I am the way: ... no man cometh unto the Father, but by Me.” Since the first gospel sermon was preached, when in Eden it was declared that the seed of the woman should bruise the serpent's head, Christ had been uplifted as the way, the truth, and the life. </a:t>
            </a:r>
            <a:endParaRPr lang="en-US" dirty="0">
              <a:solidFill>
                <a:schemeClr val="accent1">
                  <a:lumMod val="50000"/>
                </a:schemeClr>
              </a:solidFill>
            </a:endParaRPr>
          </a:p>
        </p:txBody>
      </p:sp>
      <p:sp>
        <p:nvSpPr>
          <p:cNvPr id="4" name="Text Placeholder 3">
            <a:extLst>
              <a:ext uri="{FF2B5EF4-FFF2-40B4-BE49-F238E27FC236}">
                <a16:creationId xmlns:a16="http://schemas.microsoft.com/office/drawing/2014/main" id="{83A41CE0-3FF0-A182-30A5-815AC0FCC723}"/>
              </a:ext>
            </a:extLst>
          </p:cNvPr>
          <p:cNvSpPr>
            <a:spLocks noGrp="1"/>
          </p:cNvSpPr>
          <p:nvPr>
            <p:ph type="body" idx="1"/>
          </p:nvPr>
        </p:nvSpPr>
        <p:spPr>
          <a:xfrm>
            <a:off x="1530083" y="6136640"/>
            <a:ext cx="7515991" cy="599440"/>
          </a:xfrm>
        </p:spPr>
        <p:txBody>
          <a:bodyPr>
            <a:normAutofit/>
          </a:bodyPr>
          <a:lstStyle/>
          <a:p>
            <a:pPr algn="r"/>
            <a:r>
              <a:rPr lang="en-US" sz="3200" dirty="0"/>
              <a:t>The Desire of Ages p. 663</a:t>
            </a:r>
          </a:p>
        </p:txBody>
      </p:sp>
    </p:spTree>
    <p:extLst>
      <p:ext uri="{BB962C8B-B14F-4D97-AF65-F5344CB8AC3E}">
        <p14:creationId xmlns:p14="http://schemas.microsoft.com/office/powerpoint/2010/main" val="41070457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B7091-1DBF-1763-6EF8-600AA696D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63C5A-BE54-4EA5-D59F-67677CA7BABF}"/>
              </a:ext>
            </a:extLst>
          </p:cNvPr>
          <p:cNvSpPr>
            <a:spLocks noGrp="1"/>
          </p:cNvSpPr>
          <p:nvPr>
            <p:ph type="title"/>
          </p:nvPr>
        </p:nvSpPr>
        <p:spPr>
          <a:xfrm>
            <a:off x="1320800" y="375920"/>
            <a:ext cx="7080056" cy="3556000"/>
          </a:xfrm>
        </p:spPr>
        <p:txBody>
          <a:bodyPr>
            <a:normAutofit fontScale="90000"/>
          </a:bodyPr>
          <a:lstStyle/>
          <a:p>
            <a:r>
              <a:rPr lang="en-US" b="0" i="0" dirty="0">
                <a:solidFill>
                  <a:schemeClr val="accent1">
                    <a:lumMod val="50000"/>
                  </a:schemeClr>
                </a:solidFill>
                <a:effectLst/>
                <a:latin typeface="Raleway" pitchFamily="2" charset="0"/>
              </a:rPr>
              <a:t>He was the way when Adam lived, when Abel presented to God the blood of the slain lamb, representing the blood of the Redeemer. Christ was the way by which patriarchs and prophets were saved. He is the way by which alone we can have access to God. </a:t>
            </a:r>
            <a:endParaRPr lang="en-US" dirty="0">
              <a:solidFill>
                <a:schemeClr val="accent1">
                  <a:lumMod val="50000"/>
                </a:schemeClr>
              </a:solidFill>
            </a:endParaRPr>
          </a:p>
        </p:txBody>
      </p:sp>
      <p:sp>
        <p:nvSpPr>
          <p:cNvPr id="4" name="Text Placeholder 3">
            <a:extLst>
              <a:ext uri="{FF2B5EF4-FFF2-40B4-BE49-F238E27FC236}">
                <a16:creationId xmlns:a16="http://schemas.microsoft.com/office/drawing/2014/main" id="{2964E7DB-3E50-DE20-B9C4-2FC5AFF96679}"/>
              </a:ext>
            </a:extLst>
          </p:cNvPr>
          <p:cNvSpPr>
            <a:spLocks noGrp="1"/>
          </p:cNvSpPr>
          <p:nvPr>
            <p:ph type="body" idx="1"/>
          </p:nvPr>
        </p:nvSpPr>
        <p:spPr>
          <a:xfrm>
            <a:off x="1628009" y="6400800"/>
            <a:ext cx="7515991" cy="508000"/>
          </a:xfrm>
        </p:spPr>
        <p:txBody>
          <a:bodyPr>
            <a:normAutofit fontScale="92500" lnSpcReduction="10000"/>
          </a:bodyPr>
          <a:lstStyle/>
          <a:p>
            <a:pPr algn="r"/>
            <a:r>
              <a:rPr lang="en-US" sz="3200" dirty="0"/>
              <a:t>The Desire of Ages p. 663</a:t>
            </a:r>
          </a:p>
        </p:txBody>
      </p:sp>
      <p:pic>
        <p:nvPicPr>
          <p:cNvPr id="28674" name="Picture 2" descr="Jesus - Cornerstone Church">
            <a:extLst>
              <a:ext uri="{FF2B5EF4-FFF2-40B4-BE49-F238E27FC236}">
                <a16:creationId xmlns:a16="http://schemas.microsoft.com/office/drawing/2014/main" id="{CD583F8A-C450-49B9-ADF0-CFDB4B6F41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204" y="3697414"/>
            <a:ext cx="6425247" cy="257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0319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14:7)</a:t>
            </a:r>
          </a:p>
        </p:txBody>
      </p:sp>
      <p:sp>
        <p:nvSpPr>
          <p:cNvPr id="4" name="Content Placeholder 3"/>
          <p:cNvSpPr>
            <a:spLocks noGrp="1"/>
          </p:cNvSpPr>
          <p:nvPr>
            <p:ph sz="half" idx="2"/>
          </p:nvPr>
        </p:nvSpPr>
        <p:spPr/>
        <p:txBody>
          <a:bodyPr>
            <a:normAutofit lnSpcReduction="10000"/>
          </a:bodyPr>
          <a:lstStyle/>
          <a:p>
            <a:r>
              <a:rPr sz="3200" dirty="0"/>
              <a:t>If ye had known me, ye should have known my Father also: and from henceforth ye know him, and have seen him.</a:t>
            </a:r>
          </a:p>
        </p:txBody>
      </p:sp>
      <p:pic>
        <p:nvPicPr>
          <p:cNvPr id="29698" name="Picture 2" descr="Making Sense of the Transfiguration - Marg Mowczko">
            <a:extLst>
              <a:ext uri="{FF2B5EF4-FFF2-40B4-BE49-F238E27FC236}">
                <a16:creationId xmlns:a16="http://schemas.microsoft.com/office/drawing/2014/main" id="{823D11F7-B50B-0A77-8669-B4DE1A8FCA0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37117" y="2667000"/>
            <a:ext cx="3631241"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14:8)</a:t>
            </a:r>
          </a:p>
        </p:txBody>
      </p:sp>
      <p:sp>
        <p:nvSpPr>
          <p:cNvPr id="4" name="Content Placeholder 3"/>
          <p:cNvSpPr>
            <a:spLocks noGrp="1"/>
          </p:cNvSpPr>
          <p:nvPr>
            <p:ph sz="half" idx="2"/>
          </p:nvPr>
        </p:nvSpPr>
        <p:spPr/>
        <p:txBody>
          <a:bodyPr>
            <a:normAutofit fontScale="92500"/>
          </a:bodyPr>
          <a:lstStyle/>
          <a:p>
            <a:r>
              <a:rPr sz="4400" dirty="0"/>
              <a:t>Philip saith unto him, Lord, shew us the Father, and it </a:t>
            </a:r>
            <a:r>
              <a:rPr sz="4400" dirty="0" err="1"/>
              <a:t>sufficeth</a:t>
            </a:r>
            <a:r>
              <a:rPr sz="4400" dirty="0"/>
              <a:t> us.</a:t>
            </a:r>
          </a:p>
        </p:txBody>
      </p:sp>
      <p:pic>
        <p:nvPicPr>
          <p:cNvPr id="30722" name="Picture 2" descr="John 8:27 - &quot;They understood not that he spake to them of the Father.&quot;">
            <a:extLst>
              <a:ext uri="{FF2B5EF4-FFF2-40B4-BE49-F238E27FC236}">
                <a16:creationId xmlns:a16="http://schemas.microsoft.com/office/drawing/2014/main" id="{77E78008-E8C2-6F1A-591F-60701E3F6CC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8400" y="2667000"/>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14:9)</a:t>
            </a:r>
          </a:p>
        </p:txBody>
      </p:sp>
      <p:sp>
        <p:nvSpPr>
          <p:cNvPr id="4" name="Content Placeholder 3"/>
          <p:cNvSpPr>
            <a:spLocks noGrp="1"/>
          </p:cNvSpPr>
          <p:nvPr>
            <p:ph sz="half" idx="2"/>
          </p:nvPr>
        </p:nvSpPr>
        <p:spPr/>
        <p:txBody>
          <a:bodyPr>
            <a:normAutofit fontScale="92500" lnSpcReduction="10000"/>
          </a:bodyPr>
          <a:lstStyle/>
          <a:p>
            <a:r>
              <a:rPr sz="2800" dirty="0"/>
              <a:t>Jesus saith unto him, Have I been so long time with you, and yet hast thou not known me, Philip? he that hath seen me hath seen the Father; and how sayest thou then, Shew us the Father?</a:t>
            </a:r>
          </a:p>
        </p:txBody>
      </p:sp>
      <p:pic>
        <p:nvPicPr>
          <p:cNvPr id="31746" name="Picture 2" descr="John 1:8 - &quot;He was not that Light, but was sent to bear witness of that Light.&quot;">
            <a:extLst>
              <a:ext uri="{FF2B5EF4-FFF2-40B4-BE49-F238E27FC236}">
                <a16:creationId xmlns:a16="http://schemas.microsoft.com/office/drawing/2014/main" id="{D229F110-61B6-092E-060D-47A3F673E88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8400" y="2667000"/>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36E09-761C-36C6-5E36-27D124AFF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17C3A3-16E8-3A9C-2DF6-4C3DF6353675}"/>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540ED0E2-ECC8-8ACA-A99E-AF12321F0315}"/>
              </a:ext>
            </a:extLst>
          </p:cNvPr>
          <p:cNvSpPr>
            <a:spLocks noGrp="1"/>
          </p:cNvSpPr>
          <p:nvPr>
            <p:ph sz="half" idx="1"/>
          </p:nvPr>
        </p:nvSpPr>
        <p:spPr>
          <a:xfrm>
            <a:off x="982133" y="1534602"/>
            <a:ext cx="3739896" cy="4501072"/>
          </a:xfrm>
        </p:spPr>
        <p:txBody>
          <a:bodyPr>
            <a:normAutofit fontScale="92500" lnSpcReduction="20000"/>
          </a:bodyPr>
          <a:lstStyle/>
          <a:p>
            <a:pPr marL="0" indent="0">
              <a:buNone/>
            </a:pPr>
            <a:r>
              <a:rPr lang="en-US" sz="2800" dirty="0"/>
              <a:t>When the disciples entered the supper room, their hearts were full of resentful feelings. Judas pressed next to Christ on the left side; John was on the right. If there was a highest place, Judas was determined to have it, and that place was thought to be next to Christ. And Judas was a traitor. </a:t>
            </a:r>
          </a:p>
        </p:txBody>
      </p:sp>
      <p:sp>
        <p:nvSpPr>
          <p:cNvPr id="5" name="TextBox 4">
            <a:extLst>
              <a:ext uri="{FF2B5EF4-FFF2-40B4-BE49-F238E27FC236}">
                <a16:creationId xmlns:a16="http://schemas.microsoft.com/office/drawing/2014/main" id="{5F083C29-3EAC-8922-FFD7-C4965AE84C85}"/>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4098" name="Picture 2" descr="John 18:5 - &quot;They answered him, Jesus of Nazareth. Jesus saith unto them, I am he. And Judas also, which betrayed him, stood with them.&quot;">
            <a:extLst>
              <a:ext uri="{FF2B5EF4-FFF2-40B4-BE49-F238E27FC236}">
                <a16:creationId xmlns:a16="http://schemas.microsoft.com/office/drawing/2014/main" id="{0CB8E56F-F61F-B99A-9F66-3F03FA30345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35662" y="2007042"/>
            <a:ext cx="3781508" cy="3781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8104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14:10)</a:t>
            </a:r>
          </a:p>
        </p:txBody>
      </p:sp>
      <p:sp>
        <p:nvSpPr>
          <p:cNvPr id="4" name="Content Placeholder 3"/>
          <p:cNvSpPr>
            <a:spLocks noGrp="1"/>
          </p:cNvSpPr>
          <p:nvPr>
            <p:ph sz="half" idx="2"/>
          </p:nvPr>
        </p:nvSpPr>
        <p:spPr/>
        <p:txBody>
          <a:bodyPr>
            <a:normAutofit fontScale="92500"/>
          </a:bodyPr>
          <a:lstStyle/>
          <a:p>
            <a:r>
              <a:rPr sz="2800" dirty="0" err="1"/>
              <a:t>Believest</a:t>
            </a:r>
            <a:r>
              <a:rPr sz="2800" dirty="0"/>
              <a:t> thou not that I am in the Father, and the Father in me? the words that I speak unto you I speak not of myself: but the Father that dwelleth in me, he doeth the works.</a:t>
            </a:r>
          </a:p>
        </p:txBody>
      </p:sp>
      <p:pic>
        <p:nvPicPr>
          <p:cNvPr id="32770" name="Picture 2" descr="I Caught Jesus in the Mirror Doing THIS!">
            <a:extLst>
              <a:ext uri="{FF2B5EF4-FFF2-40B4-BE49-F238E27FC236}">
                <a16:creationId xmlns:a16="http://schemas.microsoft.com/office/drawing/2014/main" id="{E73D06F5-8436-30E7-F631-56D6D42946D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82132" y="3182189"/>
            <a:ext cx="3992171" cy="2245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14:11)</a:t>
            </a:r>
          </a:p>
        </p:txBody>
      </p:sp>
      <p:sp>
        <p:nvSpPr>
          <p:cNvPr id="4" name="Content Placeholder 3"/>
          <p:cNvSpPr>
            <a:spLocks noGrp="1"/>
          </p:cNvSpPr>
          <p:nvPr>
            <p:ph sz="half" idx="2"/>
          </p:nvPr>
        </p:nvSpPr>
        <p:spPr/>
        <p:txBody>
          <a:bodyPr>
            <a:normAutofit fontScale="92500"/>
          </a:bodyPr>
          <a:lstStyle/>
          <a:p>
            <a:r>
              <a:rPr sz="3600" dirty="0"/>
              <a:t>Believe me that I am in the Father, and the Father in me: or else believe me for the very works' sake.</a:t>
            </a:r>
          </a:p>
        </p:txBody>
      </p:sp>
      <p:pic>
        <p:nvPicPr>
          <p:cNvPr id="33794" name="Picture 2" descr="John 11:14 - &quot;Then said Jesus unto them plainly, Lazarus is dead.&quot;">
            <a:extLst>
              <a:ext uri="{FF2B5EF4-FFF2-40B4-BE49-F238E27FC236}">
                <a16:creationId xmlns:a16="http://schemas.microsoft.com/office/drawing/2014/main" id="{3AB775ED-D041-FF48-2EF4-D60474D35A6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8400" y="2667000"/>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Hope</a:t>
            </a:r>
            <a:r>
              <a:rPr dirty="0"/>
              <a:t> (John 14:12)</a:t>
            </a:r>
          </a:p>
        </p:txBody>
      </p:sp>
      <p:sp>
        <p:nvSpPr>
          <p:cNvPr id="4" name="Content Placeholder 3"/>
          <p:cNvSpPr>
            <a:spLocks noGrp="1"/>
          </p:cNvSpPr>
          <p:nvPr>
            <p:ph sz="half" idx="2"/>
          </p:nvPr>
        </p:nvSpPr>
        <p:spPr>
          <a:xfrm>
            <a:off x="4946904" y="2180492"/>
            <a:ext cx="3739896" cy="3833332"/>
          </a:xfrm>
        </p:spPr>
        <p:txBody>
          <a:bodyPr>
            <a:normAutofit lnSpcReduction="10000"/>
          </a:bodyPr>
          <a:lstStyle/>
          <a:p>
            <a:r>
              <a:rPr sz="2800" dirty="0"/>
              <a:t>Verily, verily, I say unto you, He that believeth on me, the works that I do shall he do also; and greater works than these shall he do; because I go unto my Father.</a:t>
            </a:r>
          </a:p>
        </p:txBody>
      </p:sp>
      <p:pic>
        <p:nvPicPr>
          <p:cNvPr id="34818" name="Picture 2" descr="John 8:12&#10;">
            <a:extLst>
              <a:ext uri="{FF2B5EF4-FFF2-40B4-BE49-F238E27FC236}">
                <a16:creationId xmlns:a16="http://schemas.microsoft.com/office/drawing/2014/main" id="{47D45224-C127-1C6A-F035-0C6F9ACB63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8400" y="2667000"/>
            <a:ext cx="3368675" cy="336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FBBD-3F5B-B9DF-9E25-D4C7AE255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A250B-0187-E7C5-8F99-4C7773DC56C5}"/>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1288457C-DB98-4536-4E41-34A0F0A643F6}"/>
              </a:ext>
            </a:extLst>
          </p:cNvPr>
          <p:cNvSpPr>
            <a:spLocks noGrp="1"/>
          </p:cNvSpPr>
          <p:nvPr>
            <p:ph sz="half" idx="1"/>
          </p:nvPr>
        </p:nvSpPr>
        <p:spPr>
          <a:xfrm>
            <a:off x="982133" y="1351722"/>
            <a:ext cx="4082848" cy="4683952"/>
          </a:xfrm>
        </p:spPr>
        <p:txBody>
          <a:bodyPr>
            <a:normAutofit/>
          </a:bodyPr>
          <a:lstStyle/>
          <a:p>
            <a:pPr marL="0" indent="0">
              <a:buNone/>
            </a:pPr>
            <a:r>
              <a:rPr lang="en-US" sz="3200" dirty="0"/>
              <a:t>If the disciples believed this vital connection between the Father and the Son, their faith would not forsake them when they saw Christ's suffering and death to save a perishing world. </a:t>
            </a:r>
          </a:p>
        </p:txBody>
      </p:sp>
      <p:sp>
        <p:nvSpPr>
          <p:cNvPr id="5" name="TextBox 4">
            <a:extLst>
              <a:ext uri="{FF2B5EF4-FFF2-40B4-BE49-F238E27FC236}">
                <a16:creationId xmlns:a16="http://schemas.microsoft.com/office/drawing/2014/main" id="{43731FD2-F3C5-56C7-2E6F-6A21B4B02958}"/>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664</a:t>
            </a:r>
          </a:p>
        </p:txBody>
      </p:sp>
      <p:pic>
        <p:nvPicPr>
          <p:cNvPr id="35842" name="Picture 2" descr="Luke 10:22 - &quot;All things are delivered to me of my Father: and no man knoweth who the Son is, but the Father; and who the Father is, but the Son, and he to whom the Son will reveal him.&quot;">
            <a:extLst>
              <a:ext uri="{FF2B5EF4-FFF2-40B4-BE49-F238E27FC236}">
                <a16:creationId xmlns:a16="http://schemas.microsoft.com/office/drawing/2014/main" id="{42F913A0-72F7-ED6C-EDA5-F4ECA2E917A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0242"/>
          <a:stretch/>
        </p:blipFill>
        <p:spPr bwMode="auto">
          <a:xfrm>
            <a:off x="5143500" y="1570892"/>
            <a:ext cx="3543300" cy="444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3219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1E16D-59A8-6C6C-5D12-AA8B0257D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D4A76-9994-0D89-684B-D59D930DDBED}"/>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487C630E-B58B-F7AB-C64E-1A300DB3F4D0}"/>
              </a:ext>
            </a:extLst>
          </p:cNvPr>
          <p:cNvSpPr>
            <a:spLocks noGrp="1"/>
          </p:cNvSpPr>
          <p:nvPr>
            <p:ph sz="half" idx="1"/>
          </p:nvPr>
        </p:nvSpPr>
        <p:spPr>
          <a:xfrm>
            <a:off x="982133" y="1351722"/>
            <a:ext cx="4082848" cy="4683952"/>
          </a:xfrm>
        </p:spPr>
        <p:txBody>
          <a:bodyPr>
            <a:normAutofit fontScale="92500" lnSpcReduction="10000"/>
          </a:bodyPr>
          <a:lstStyle/>
          <a:p>
            <a:pPr marL="0" indent="0">
              <a:buNone/>
            </a:pPr>
            <a:r>
              <a:rPr lang="en-US" sz="3200" dirty="0"/>
              <a:t>Christ was seeking to lead them from their low condition of faith to the experience they might receive if they truly realized what He was,—God in human flesh. He desired them to see that their faith must lead up to God, and be anchored there. </a:t>
            </a:r>
          </a:p>
        </p:txBody>
      </p:sp>
      <p:sp>
        <p:nvSpPr>
          <p:cNvPr id="5" name="TextBox 4">
            <a:extLst>
              <a:ext uri="{FF2B5EF4-FFF2-40B4-BE49-F238E27FC236}">
                <a16:creationId xmlns:a16="http://schemas.microsoft.com/office/drawing/2014/main" id="{64A49734-EB49-3FA1-35C5-5AB8BBF70905}"/>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664</a:t>
            </a:r>
          </a:p>
        </p:txBody>
      </p:sp>
      <p:pic>
        <p:nvPicPr>
          <p:cNvPr id="36866" name="Picture 2" descr="Matthew 11:27 - &quot;All things are delivered unto me of my Father: and no man knoweth the Son, but the Father; neither knoweth any man the Father, save the Son, and he to whomsoever the Son will reveal him.&quot;">
            <a:extLst>
              <a:ext uri="{FF2B5EF4-FFF2-40B4-BE49-F238E27FC236}">
                <a16:creationId xmlns:a16="http://schemas.microsoft.com/office/drawing/2014/main" id="{45BA9753-6DFA-3EB1-3AF4-BFC30F26142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776" r="9884"/>
          <a:stretch/>
        </p:blipFill>
        <p:spPr bwMode="auto">
          <a:xfrm>
            <a:off x="5120640" y="1351722"/>
            <a:ext cx="3763074" cy="4683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217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016C9-1FAF-0407-026F-FFE07059CB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55E39-135D-A705-5E37-46A47D7A5373}"/>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304F5260-66F0-E1FF-A0E7-864E06358722}"/>
              </a:ext>
            </a:extLst>
          </p:cNvPr>
          <p:cNvSpPr>
            <a:spLocks noGrp="1"/>
          </p:cNvSpPr>
          <p:nvPr>
            <p:ph sz="half" idx="1"/>
          </p:nvPr>
        </p:nvSpPr>
        <p:spPr>
          <a:xfrm>
            <a:off x="982133" y="1351722"/>
            <a:ext cx="4082848" cy="4683952"/>
          </a:xfrm>
        </p:spPr>
        <p:txBody>
          <a:bodyPr>
            <a:normAutofit fontScale="92500" lnSpcReduction="10000"/>
          </a:bodyPr>
          <a:lstStyle/>
          <a:p>
            <a:pPr marL="0" indent="0">
              <a:buNone/>
            </a:pPr>
            <a:r>
              <a:rPr lang="en-US" sz="3200" dirty="0"/>
              <a:t>After the Lord's ascension, the disciples realized the fulfillment of His promise. The scenes of the crucifixion, resurrection, and ascension of Christ were a living reality to them. They saw that the prophecies had been literally fulfilled. </a:t>
            </a:r>
          </a:p>
        </p:txBody>
      </p:sp>
      <p:sp>
        <p:nvSpPr>
          <p:cNvPr id="5" name="TextBox 4">
            <a:extLst>
              <a:ext uri="{FF2B5EF4-FFF2-40B4-BE49-F238E27FC236}">
                <a16:creationId xmlns:a16="http://schemas.microsoft.com/office/drawing/2014/main" id="{B6C27F35-CECA-2535-9855-31C3AB82DA66}"/>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667</a:t>
            </a:r>
          </a:p>
        </p:txBody>
      </p:sp>
      <p:pic>
        <p:nvPicPr>
          <p:cNvPr id="37890" name="Picture 2" descr="Learning to Love All Scripture ...">
            <a:extLst>
              <a:ext uri="{FF2B5EF4-FFF2-40B4-BE49-F238E27FC236}">
                <a16:creationId xmlns:a16="http://schemas.microsoft.com/office/drawing/2014/main" id="{E9169AFA-7381-7D79-D784-3DC9B57DA43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041" r="30024"/>
          <a:stretch/>
        </p:blipFill>
        <p:spPr bwMode="auto">
          <a:xfrm>
            <a:off x="5767754" y="1351722"/>
            <a:ext cx="3005316" cy="4451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6779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A02A-D81B-5080-3D25-32A591FECE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34DD5-2D5E-2D78-A69C-7D016E942DB7}"/>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7202CF25-62BD-5E64-2D10-70A0F4C83836}"/>
              </a:ext>
            </a:extLst>
          </p:cNvPr>
          <p:cNvSpPr>
            <a:spLocks noGrp="1"/>
          </p:cNvSpPr>
          <p:nvPr>
            <p:ph sz="half" idx="1"/>
          </p:nvPr>
        </p:nvSpPr>
        <p:spPr>
          <a:xfrm>
            <a:off x="982133" y="1351722"/>
            <a:ext cx="4082848" cy="4683952"/>
          </a:xfrm>
        </p:spPr>
        <p:txBody>
          <a:bodyPr>
            <a:normAutofit/>
          </a:bodyPr>
          <a:lstStyle/>
          <a:p>
            <a:pPr marL="0" indent="0">
              <a:buNone/>
            </a:pPr>
            <a:r>
              <a:rPr lang="en-US" sz="3200" dirty="0"/>
              <a:t>They searched the Scriptures, and accepted their teaching with a faith and assurance unknown before. They knew that the divine Teacher was all that He had claimed to be. </a:t>
            </a:r>
          </a:p>
        </p:txBody>
      </p:sp>
      <p:sp>
        <p:nvSpPr>
          <p:cNvPr id="5" name="TextBox 4">
            <a:extLst>
              <a:ext uri="{FF2B5EF4-FFF2-40B4-BE49-F238E27FC236}">
                <a16:creationId xmlns:a16="http://schemas.microsoft.com/office/drawing/2014/main" id="{B08EFDFF-D906-DCF9-E439-01CD642ABDEE}"/>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667</a:t>
            </a:r>
          </a:p>
        </p:txBody>
      </p:sp>
      <p:pic>
        <p:nvPicPr>
          <p:cNvPr id="38914" name="Picture 2" descr="How to know the Scriptures – Arise Lamb">
            <a:extLst>
              <a:ext uri="{FF2B5EF4-FFF2-40B4-BE49-F238E27FC236}">
                <a16:creationId xmlns:a16="http://schemas.microsoft.com/office/drawing/2014/main" id="{ACA51CFF-8509-E347-0467-953CE5B72A5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884" r="20676"/>
          <a:stretch/>
        </p:blipFill>
        <p:spPr bwMode="auto">
          <a:xfrm>
            <a:off x="5521570" y="1796927"/>
            <a:ext cx="3021822" cy="423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7661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6C009-A660-E84C-230C-96A7D4D395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DF5A9-C3E7-F20E-46FC-2A00795393EB}"/>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074CE9B6-539F-BED7-076B-D5AA52100AFB}"/>
              </a:ext>
            </a:extLst>
          </p:cNvPr>
          <p:cNvSpPr>
            <a:spLocks noGrp="1"/>
          </p:cNvSpPr>
          <p:nvPr>
            <p:ph sz="half" idx="1"/>
          </p:nvPr>
        </p:nvSpPr>
        <p:spPr>
          <a:xfrm>
            <a:off x="982133" y="1351722"/>
            <a:ext cx="4082848" cy="4683952"/>
          </a:xfrm>
        </p:spPr>
        <p:txBody>
          <a:bodyPr>
            <a:normAutofit/>
          </a:bodyPr>
          <a:lstStyle/>
          <a:p>
            <a:pPr marL="0" indent="0">
              <a:buNone/>
            </a:pPr>
            <a:r>
              <a:rPr lang="en-US" sz="3200" dirty="0"/>
              <a:t>As they told their experience, and exalted the love of God, men's hearts were melted and subdued, and multitudes believed on Jesus. </a:t>
            </a:r>
          </a:p>
        </p:txBody>
      </p:sp>
      <p:sp>
        <p:nvSpPr>
          <p:cNvPr id="5" name="TextBox 4">
            <a:extLst>
              <a:ext uri="{FF2B5EF4-FFF2-40B4-BE49-F238E27FC236}">
                <a16:creationId xmlns:a16="http://schemas.microsoft.com/office/drawing/2014/main" id="{C56B1A2B-B3F1-1E03-BEC6-B662A2B3B72A}"/>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667</a:t>
            </a:r>
          </a:p>
        </p:txBody>
      </p:sp>
      <p:pic>
        <p:nvPicPr>
          <p:cNvPr id="39940" name="Picture 4" descr="The power of witness: How the early Church evangelized | Denver Catholic">
            <a:extLst>
              <a:ext uri="{FF2B5EF4-FFF2-40B4-BE49-F238E27FC236}">
                <a16:creationId xmlns:a16="http://schemas.microsoft.com/office/drawing/2014/main" id="{128F4A9E-A7A9-BADA-2E3F-3BAD15FEC65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894" r="14035"/>
          <a:stretch/>
        </p:blipFill>
        <p:spPr bwMode="auto">
          <a:xfrm>
            <a:off x="5168333" y="1897712"/>
            <a:ext cx="3470774" cy="3573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8006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2AE2E-ACA4-A431-FF79-A9A845CF5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2EA8D-7802-3EC5-1547-2E7A2EC08C88}"/>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B8D624BA-8A3C-231B-CD19-13D15C90A479}"/>
              </a:ext>
            </a:extLst>
          </p:cNvPr>
          <p:cNvSpPr>
            <a:spLocks noGrp="1"/>
          </p:cNvSpPr>
          <p:nvPr>
            <p:ph sz="half" idx="1"/>
          </p:nvPr>
        </p:nvSpPr>
        <p:spPr>
          <a:xfrm>
            <a:off x="982133" y="1351722"/>
            <a:ext cx="4082848" cy="4683952"/>
          </a:xfrm>
        </p:spPr>
        <p:txBody>
          <a:bodyPr>
            <a:normAutofit/>
          </a:bodyPr>
          <a:lstStyle/>
          <a:p>
            <a:pPr marL="0" indent="0">
              <a:buNone/>
            </a:pPr>
            <a:r>
              <a:rPr lang="en-US" sz="3200" dirty="0"/>
              <a:t>The </a:t>
            </a:r>
            <a:r>
              <a:rPr lang="en-US" sz="3200" dirty="0" err="1"/>
              <a:t>Saviour's</a:t>
            </a:r>
            <a:r>
              <a:rPr lang="en-US" sz="3200" dirty="0"/>
              <a:t> promise to His disciples is a promise to His church to the end of time. God did not design that His wonderful plan to redeem men should achieve only insignificant results. </a:t>
            </a:r>
          </a:p>
        </p:txBody>
      </p:sp>
      <p:sp>
        <p:nvSpPr>
          <p:cNvPr id="5" name="TextBox 4">
            <a:extLst>
              <a:ext uri="{FF2B5EF4-FFF2-40B4-BE49-F238E27FC236}">
                <a16:creationId xmlns:a16="http://schemas.microsoft.com/office/drawing/2014/main" id="{112ACBC4-05ED-7950-9FF2-04133856DA0F}"/>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667</a:t>
            </a:r>
          </a:p>
        </p:txBody>
      </p:sp>
      <p:pic>
        <p:nvPicPr>
          <p:cNvPr id="40962" name="Picture 2" descr="2,517 Christian Logo Flame Royalty-Free Photos and Stock ...">
            <a:extLst>
              <a:ext uri="{FF2B5EF4-FFF2-40B4-BE49-F238E27FC236}">
                <a16:creationId xmlns:a16="http://schemas.microsoft.com/office/drawing/2014/main" id="{A0323384-5DE8-6018-1DFE-8927596DA2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202" t="12970" r="26107" b="13469"/>
          <a:stretch/>
        </p:blipFill>
        <p:spPr bwMode="auto">
          <a:xfrm>
            <a:off x="5533460" y="1838813"/>
            <a:ext cx="3194071" cy="419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33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7812F-8C99-9970-A358-92C2E1AB7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734E7-FDC5-93EA-8C68-1C205FED99EB}"/>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F3D66926-EA48-5C77-628A-E56F180476F8}"/>
              </a:ext>
            </a:extLst>
          </p:cNvPr>
          <p:cNvSpPr>
            <a:spLocks noGrp="1"/>
          </p:cNvSpPr>
          <p:nvPr>
            <p:ph sz="half" idx="1"/>
          </p:nvPr>
        </p:nvSpPr>
        <p:spPr>
          <a:xfrm>
            <a:off x="982133" y="1351722"/>
            <a:ext cx="4340144" cy="5072524"/>
          </a:xfrm>
        </p:spPr>
        <p:txBody>
          <a:bodyPr>
            <a:normAutofit fontScale="92500" lnSpcReduction="10000"/>
          </a:bodyPr>
          <a:lstStyle/>
          <a:p>
            <a:pPr marL="0" indent="0">
              <a:buNone/>
            </a:pPr>
            <a:r>
              <a:rPr lang="en-US" sz="3200" dirty="0"/>
              <a:t>All who will go to work, trusting not in what they themselves can do, but in what God can do for and through them, will certainly realize the fulfillment of His promise. “Greater works than these shall ye do,” He declares; “because I go unto My Father.” </a:t>
            </a:r>
          </a:p>
        </p:txBody>
      </p:sp>
      <p:sp>
        <p:nvSpPr>
          <p:cNvPr id="5" name="TextBox 4">
            <a:extLst>
              <a:ext uri="{FF2B5EF4-FFF2-40B4-BE49-F238E27FC236}">
                <a16:creationId xmlns:a16="http://schemas.microsoft.com/office/drawing/2014/main" id="{638C629B-9280-7775-A197-FA07C97C5B51}"/>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667</a:t>
            </a:r>
          </a:p>
        </p:txBody>
      </p:sp>
      <p:pic>
        <p:nvPicPr>
          <p:cNvPr id="7" name="Content Placeholder 6">
            <a:extLst>
              <a:ext uri="{FF2B5EF4-FFF2-40B4-BE49-F238E27FC236}">
                <a16:creationId xmlns:a16="http://schemas.microsoft.com/office/drawing/2014/main" id="{15CCE0FF-8E5C-1EB8-0A6B-53836F240242}"/>
              </a:ext>
            </a:extLst>
          </p:cNvPr>
          <p:cNvPicPr>
            <a:picLocks noGrp="1" noChangeAspect="1"/>
          </p:cNvPicPr>
          <p:nvPr>
            <p:ph sz="half" idx="2"/>
          </p:nvPr>
        </p:nvPicPr>
        <p:blipFill>
          <a:blip r:embed="rId2"/>
          <a:srcRect l="5540" r="5460"/>
          <a:stretch/>
        </p:blipFill>
        <p:spPr>
          <a:xfrm>
            <a:off x="5322277" y="1781908"/>
            <a:ext cx="3766064" cy="4231542"/>
          </a:xfrm>
        </p:spPr>
      </p:pic>
    </p:spTree>
    <p:extLst>
      <p:ext uri="{BB962C8B-B14F-4D97-AF65-F5344CB8AC3E}">
        <p14:creationId xmlns:p14="http://schemas.microsoft.com/office/powerpoint/2010/main" val="348685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0836-3D15-9E63-E768-2F2FACD174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F7902D-9B81-77A5-4B19-0B5652D2D855}"/>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99928708-DE29-8182-C439-92DF9494D869}"/>
              </a:ext>
            </a:extLst>
          </p:cNvPr>
          <p:cNvSpPr>
            <a:spLocks noGrp="1"/>
          </p:cNvSpPr>
          <p:nvPr>
            <p:ph sz="half" idx="1"/>
          </p:nvPr>
        </p:nvSpPr>
        <p:spPr>
          <a:xfrm>
            <a:off x="982133" y="1351722"/>
            <a:ext cx="3739896" cy="4683952"/>
          </a:xfrm>
        </p:spPr>
        <p:txBody>
          <a:bodyPr>
            <a:normAutofit fontScale="92500" lnSpcReduction="20000"/>
          </a:bodyPr>
          <a:lstStyle/>
          <a:p>
            <a:pPr marL="0" indent="0">
              <a:buNone/>
            </a:pPr>
            <a:r>
              <a:rPr lang="en-US" sz="2800" dirty="0"/>
              <a:t>Another cause of dissension had arisen. At a feast it was customary for a servant to wash the feet of the guests, and on this occasion preparation had been made for the service. The pitcher, the basin, and the towel were there, in readiness for the feet washing; but no servant was present, and it was the disciples’ part to perform it. </a:t>
            </a:r>
          </a:p>
        </p:txBody>
      </p:sp>
      <p:sp>
        <p:nvSpPr>
          <p:cNvPr id="5" name="TextBox 4">
            <a:extLst>
              <a:ext uri="{FF2B5EF4-FFF2-40B4-BE49-F238E27FC236}">
                <a16:creationId xmlns:a16="http://schemas.microsoft.com/office/drawing/2014/main" id="{3C9BAF64-DC36-C3D0-F2BA-4B379A6F94DD}"/>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7" name="Content Placeholder 6">
            <a:extLst>
              <a:ext uri="{FF2B5EF4-FFF2-40B4-BE49-F238E27FC236}">
                <a16:creationId xmlns:a16="http://schemas.microsoft.com/office/drawing/2014/main" id="{D91ED36F-50C8-2021-881C-EA2045FD59E8}"/>
              </a:ext>
            </a:extLst>
          </p:cNvPr>
          <p:cNvPicPr>
            <a:picLocks noGrp="1" noChangeAspect="1"/>
          </p:cNvPicPr>
          <p:nvPr>
            <p:ph sz="half" idx="2"/>
          </p:nvPr>
        </p:nvPicPr>
        <p:blipFill>
          <a:blip r:embed="rId2"/>
          <a:srcRect t="25903"/>
          <a:stretch/>
        </p:blipFill>
        <p:spPr>
          <a:xfrm>
            <a:off x="5113173" y="1463040"/>
            <a:ext cx="3466284" cy="4494751"/>
          </a:xfrm>
          <a:prstGeom prst="rect">
            <a:avLst/>
          </a:prstGeom>
        </p:spPr>
      </p:pic>
    </p:spTree>
    <p:extLst>
      <p:ext uri="{BB962C8B-B14F-4D97-AF65-F5344CB8AC3E}">
        <p14:creationId xmlns:p14="http://schemas.microsoft.com/office/powerpoint/2010/main" val="26855358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E0A5B-4660-42FC-ABFA-F0F715010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1EE83-ED30-1E55-F829-A7E50A4F3224}"/>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A84EED92-5170-09B6-156A-820B8198C8D1}"/>
              </a:ext>
            </a:extLst>
          </p:cNvPr>
          <p:cNvSpPr>
            <a:spLocks noGrp="1"/>
          </p:cNvSpPr>
          <p:nvPr>
            <p:ph sz="half" idx="1"/>
          </p:nvPr>
        </p:nvSpPr>
        <p:spPr>
          <a:xfrm>
            <a:off x="982133" y="1351722"/>
            <a:ext cx="4340144" cy="5072524"/>
          </a:xfrm>
        </p:spPr>
        <p:txBody>
          <a:bodyPr>
            <a:normAutofit fontScale="92500" lnSpcReduction="10000"/>
          </a:bodyPr>
          <a:lstStyle/>
          <a:p>
            <a:pPr marL="0" indent="0">
              <a:buNone/>
            </a:pPr>
            <a:r>
              <a:rPr lang="en-US" sz="3200" dirty="0"/>
              <a:t>The Lord is disappointed when His people place a low estimate upon themselves. He desires His chosen heritage to value themselves according to the price He has placed upon them. God wanted them, else He would not have sent His Son on such an expensive errand to redeem them. </a:t>
            </a:r>
          </a:p>
        </p:txBody>
      </p:sp>
      <p:sp>
        <p:nvSpPr>
          <p:cNvPr id="5" name="TextBox 4">
            <a:extLst>
              <a:ext uri="{FF2B5EF4-FFF2-40B4-BE49-F238E27FC236}">
                <a16:creationId xmlns:a16="http://schemas.microsoft.com/office/drawing/2014/main" id="{083F231C-2920-9770-5992-1041E4C3FF10}"/>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668</a:t>
            </a:r>
          </a:p>
        </p:txBody>
      </p:sp>
      <p:pic>
        <p:nvPicPr>
          <p:cNvPr id="41986" name="Picture 2" descr="reverence and study the Crucifixion ...">
            <a:extLst>
              <a:ext uri="{FF2B5EF4-FFF2-40B4-BE49-F238E27FC236}">
                <a16:creationId xmlns:a16="http://schemas.microsoft.com/office/drawing/2014/main" id="{B30ED541-09A4-5961-FD61-8402000CAB4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4000" r="10002"/>
          <a:stretch/>
        </p:blipFill>
        <p:spPr bwMode="auto">
          <a:xfrm>
            <a:off x="5450952" y="1892150"/>
            <a:ext cx="3347166" cy="4165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090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106A2-E3EE-23E6-C16C-65012C338A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BF9E7-F957-4A11-9301-E6C55C9A794C}"/>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9F87C4B9-0462-5731-4D23-E0CB514611F0}"/>
              </a:ext>
            </a:extLst>
          </p:cNvPr>
          <p:cNvSpPr>
            <a:spLocks noGrp="1"/>
          </p:cNvSpPr>
          <p:nvPr>
            <p:ph sz="half" idx="1"/>
          </p:nvPr>
        </p:nvSpPr>
        <p:spPr>
          <a:xfrm>
            <a:off x="982133" y="1351722"/>
            <a:ext cx="4340144" cy="5072524"/>
          </a:xfrm>
        </p:spPr>
        <p:txBody>
          <a:bodyPr>
            <a:normAutofit/>
          </a:bodyPr>
          <a:lstStyle/>
          <a:p>
            <a:pPr marL="0" indent="0">
              <a:buNone/>
            </a:pPr>
            <a:r>
              <a:rPr lang="en-US" sz="3200" dirty="0"/>
              <a:t> He has a use for them, and He is well pleased when they make the very highest demands upon Him, that they may glorify His name. They may expect large things if they have faith in His promises.</a:t>
            </a:r>
          </a:p>
        </p:txBody>
      </p:sp>
      <p:sp>
        <p:nvSpPr>
          <p:cNvPr id="5" name="TextBox 4">
            <a:extLst>
              <a:ext uri="{FF2B5EF4-FFF2-40B4-BE49-F238E27FC236}">
                <a16:creationId xmlns:a16="http://schemas.microsoft.com/office/drawing/2014/main" id="{DA7E1C35-708B-1DE4-3F46-6FB14FBD63B0}"/>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668</a:t>
            </a:r>
          </a:p>
        </p:txBody>
      </p:sp>
      <p:pic>
        <p:nvPicPr>
          <p:cNvPr id="43010" name="Picture 2" descr="Day 22 - Promise of a Helper — six ...">
            <a:extLst>
              <a:ext uri="{FF2B5EF4-FFF2-40B4-BE49-F238E27FC236}">
                <a16:creationId xmlns:a16="http://schemas.microsoft.com/office/drawing/2014/main" id="{4AD83954-24E2-B90A-F2A1-3312017661B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099" r="14985"/>
          <a:stretch/>
        </p:blipFill>
        <p:spPr bwMode="auto">
          <a:xfrm>
            <a:off x="5149209" y="1882361"/>
            <a:ext cx="3604124" cy="3838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408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A42CE-0B0F-CC9B-1710-7E717D920A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CBD45-4ADC-534E-1203-2DE94C44EA64}"/>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20B26E97-DEC6-8FDD-FF04-5EE5C47CAF30}"/>
              </a:ext>
            </a:extLst>
          </p:cNvPr>
          <p:cNvSpPr>
            <a:spLocks noGrp="1"/>
          </p:cNvSpPr>
          <p:nvPr>
            <p:ph sz="half" idx="1"/>
          </p:nvPr>
        </p:nvSpPr>
        <p:spPr>
          <a:xfrm>
            <a:off x="982133" y="1351722"/>
            <a:ext cx="4164298" cy="5072524"/>
          </a:xfrm>
        </p:spPr>
        <p:txBody>
          <a:bodyPr>
            <a:normAutofit/>
          </a:bodyPr>
          <a:lstStyle/>
          <a:p>
            <a:pPr marL="0" indent="0">
              <a:buNone/>
            </a:pPr>
            <a:r>
              <a:rPr lang="en-US" sz="3600" dirty="0"/>
              <a:t>But to pray in Christ's name means much. It means that we are to accept His character, manifest His spirit, and work His works. The </a:t>
            </a:r>
            <a:r>
              <a:rPr lang="en-US" sz="3600" dirty="0" err="1"/>
              <a:t>Saviour's</a:t>
            </a:r>
            <a:r>
              <a:rPr lang="en-US" sz="3600" dirty="0"/>
              <a:t> promise is given on condition. </a:t>
            </a:r>
          </a:p>
        </p:txBody>
      </p:sp>
      <p:sp>
        <p:nvSpPr>
          <p:cNvPr id="5" name="TextBox 4">
            <a:extLst>
              <a:ext uri="{FF2B5EF4-FFF2-40B4-BE49-F238E27FC236}">
                <a16:creationId xmlns:a16="http://schemas.microsoft.com/office/drawing/2014/main" id="{D474AE9E-4190-808E-9D83-169027B19F96}"/>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668</a:t>
            </a:r>
          </a:p>
        </p:txBody>
      </p:sp>
      <p:pic>
        <p:nvPicPr>
          <p:cNvPr id="44034" name="Picture 2" descr="the headlines in the year of prayer ...">
            <a:extLst>
              <a:ext uri="{FF2B5EF4-FFF2-40B4-BE49-F238E27FC236}">
                <a16:creationId xmlns:a16="http://schemas.microsoft.com/office/drawing/2014/main" id="{05247F37-38CE-6C5E-9379-670AF624DBF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3716"/>
          <a:stretch/>
        </p:blipFill>
        <p:spPr bwMode="auto">
          <a:xfrm>
            <a:off x="5569360" y="1897712"/>
            <a:ext cx="3117440" cy="4007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3644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9A3BC-F2FB-2BD8-031C-780DDB772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F76BE-7F11-9D40-526A-66F34B22BE21}"/>
              </a:ext>
            </a:extLst>
          </p:cNvPr>
          <p:cNvSpPr>
            <a:spLocks noGrp="1"/>
          </p:cNvSpPr>
          <p:nvPr>
            <p:ph type="title"/>
          </p:nvPr>
        </p:nvSpPr>
        <p:spPr>
          <a:xfrm>
            <a:off x="1037792" y="145113"/>
            <a:ext cx="7704667" cy="1752599"/>
          </a:xfrm>
        </p:spPr>
        <p:txBody>
          <a:bodyPr>
            <a:noAutofit/>
          </a:bodyPr>
          <a:lstStyle/>
          <a:p>
            <a:r>
              <a:rPr lang="en-US" sz="3600" dirty="0"/>
              <a:t>Faith</a:t>
            </a:r>
            <a:endParaRPr sz="3600" dirty="0"/>
          </a:p>
        </p:txBody>
      </p:sp>
      <p:sp>
        <p:nvSpPr>
          <p:cNvPr id="3" name="Content Placeholder 2">
            <a:extLst>
              <a:ext uri="{FF2B5EF4-FFF2-40B4-BE49-F238E27FC236}">
                <a16:creationId xmlns:a16="http://schemas.microsoft.com/office/drawing/2014/main" id="{D92CB489-FA58-2068-C8F6-7F1656A34C8B}"/>
              </a:ext>
            </a:extLst>
          </p:cNvPr>
          <p:cNvSpPr>
            <a:spLocks noGrp="1"/>
          </p:cNvSpPr>
          <p:nvPr>
            <p:ph sz="half" idx="1"/>
          </p:nvPr>
        </p:nvSpPr>
        <p:spPr>
          <a:xfrm>
            <a:off x="982133" y="1351722"/>
            <a:ext cx="3964771" cy="5072524"/>
          </a:xfrm>
        </p:spPr>
        <p:txBody>
          <a:bodyPr>
            <a:normAutofit/>
          </a:bodyPr>
          <a:lstStyle/>
          <a:p>
            <a:pPr marL="0" indent="0">
              <a:buNone/>
            </a:pPr>
            <a:r>
              <a:rPr lang="en-US" sz="3600" dirty="0"/>
              <a:t>“If ye love Me,” He says, “keep My commandments.” He saves men, not in sin, but from sin; and those who love Him will show their love by obedience. </a:t>
            </a:r>
          </a:p>
        </p:txBody>
      </p:sp>
      <p:sp>
        <p:nvSpPr>
          <p:cNvPr id="5" name="TextBox 4">
            <a:extLst>
              <a:ext uri="{FF2B5EF4-FFF2-40B4-BE49-F238E27FC236}">
                <a16:creationId xmlns:a16="http://schemas.microsoft.com/office/drawing/2014/main" id="{CE568AFD-5E48-D5CD-34C9-49D92D1B5EA6}"/>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668</a:t>
            </a:r>
          </a:p>
        </p:txBody>
      </p:sp>
      <p:pic>
        <p:nvPicPr>
          <p:cNvPr id="45058" name="Picture 2" descr="Pin page">
            <a:extLst>
              <a:ext uri="{FF2B5EF4-FFF2-40B4-BE49-F238E27FC236}">
                <a16:creationId xmlns:a16="http://schemas.microsoft.com/office/drawing/2014/main" id="{505F7D63-B5C3-A462-E3A3-FD203A6B9B4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195" r="17580" b="6353"/>
          <a:stretch/>
        </p:blipFill>
        <p:spPr bwMode="auto">
          <a:xfrm>
            <a:off x="5416062" y="1711570"/>
            <a:ext cx="3270738" cy="4185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3774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5C7FF-F3D8-FC59-1CF5-9479113906D4}"/>
              </a:ext>
            </a:extLst>
          </p:cNvPr>
          <p:cNvSpPr>
            <a:spLocks noGrp="1"/>
          </p:cNvSpPr>
          <p:nvPr>
            <p:ph type="title"/>
          </p:nvPr>
        </p:nvSpPr>
        <p:spPr/>
        <p:txBody>
          <a:bodyPr>
            <a:normAutofit/>
          </a:bodyPr>
          <a:lstStyle/>
          <a:p>
            <a:r>
              <a:rPr lang="en-US" sz="8800" b="1" dirty="0">
                <a:solidFill>
                  <a:srgbClr val="C00000"/>
                </a:solidFill>
              </a:rPr>
              <a:t>THANK YOU!</a:t>
            </a:r>
          </a:p>
        </p:txBody>
      </p:sp>
      <p:sp>
        <p:nvSpPr>
          <p:cNvPr id="3" name="Text Placeholder 2">
            <a:extLst>
              <a:ext uri="{FF2B5EF4-FFF2-40B4-BE49-F238E27FC236}">
                <a16:creationId xmlns:a16="http://schemas.microsoft.com/office/drawing/2014/main" id="{CCEC3BFD-CDEB-2FAF-5DD1-A073A34C6B5C}"/>
              </a:ext>
            </a:extLst>
          </p:cNvPr>
          <p:cNvSpPr>
            <a:spLocks noGrp="1"/>
          </p:cNvSpPr>
          <p:nvPr>
            <p:ph type="body" idx="1"/>
          </p:nvPr>
        </p:nvSpPr>
        <p:spPr/>
        <p:txBody>
          <a:bodyPr>
            <a:normAutofit/>
          </a:bodyPr>
          <a:lstStyle/>
          <a:p>
            <a:r>
              <a:rPr lang="en-US" sz="3600" dirty="0"/>
              <a:t>…and have an AMAZING SABBATH!!</a:t>
            </a:r>
          </a:p>
        </p:txBody>
      </p:sp>
    </p:spTree>
    <p:extLst>
      <p:ext uri="{BB962C8B-B14F-4D97-AF65-F5344CB8AC3E}">
        <p14:creationId xmlns:p14="http://schemas.microsoft.com/office/powerpoint/2010/main" val="1005862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62E09-7918-494D-D87A-672084063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8BF7BE-4935-FD13-0032-060BC934E9C4}"/>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08FF6682-91F3-1C3E-9123-CC42C86C8274}"/>
              </a:ext>
            </a:extLst>
          </p:cNvPr>
          <p:cNvSpPr>
            <a:spLocks noGrp="1"/>
          </p:cNvSpPr>
          <p:nvPr>
            <p:ph sz="half" idx="1"/>
          </p:nvPr>
        </p:nvSpPr>
        <p:spPr>
          <a:xfrm>
            <a:off x="982133" y="1351722"/>
            <a:ext cx="3739896" cy="4683952"/>
          </a:xfrm>
        </p:spPr>
        <p:txBody>
          <a:bodyPr>
            <a:normAutofit fontScale="92500"/>
          </a:bodyPr>
          <a:lstStyle/>
          <a:p>
            <a:pPr marL="0" indent="0">
              <a:buNone/>
            </a:pPr>
            <a:r>
              <a:rPr lang="en-US" sz="2800" dirty="0"/>
              <a:t>But each of the disciples, yielding to wounded pride, determined not to act the part of a servant. All manifested a stoical unconcern, seeming unconscious that there was anything for them to do. By their silence they refused to humble themselves. </a:t>
            </a:r>
          </a:p>
        </p:txBody>
      </p:sp>
      <p:sp>
        <p:nvSpPr>
          <p:cNvPr id="5" name="TextBox 4">
            <a:extLst>
              <a:ext uri="{FF2B5EF4-FFF2-40B4-BE49-F238E27FC236}">
                <a16:creationId xmlns:a16="http://schemas.microsoft.com/office/drawing/2014/main" id="{2BCE6E78-D955-4F28-16C9-76517ACF6715}"/>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9" name="Content Placeholder 8">
            <a:extLst>
              <a:ext uri="{FF2B5EF4-FFF2-40B4-BE49-F238E27FC236}">
                <a16:creationId xmlns:a16="http://schemas.microsoft.com/office/drawing/2014/main" id="{7DD2C882-9075-5DD6-F77C-3585BF92DF99}"/>
              </a:ext>
            </a:extLst>
          </p:cNvPr>
          <p:cNvPicPr>
            <a:picLocks noGrp="1" noChangeAspect="1"/>
          </p:cNvPicPr>
          <p:nvPr>
            <p:ph sz="half" idx="2"/>
          </p:nvPr>
        </p:nvPicPr>
        <p:blipFill>
          <a:blip r:embed="rId2"/>
          <a:srcRect t="22770"/>
          <a:stretch/>
        </p:blipFill>
        <p:spPr>
          <a:xfrm>
            <a:off x="5375567" y="1589446"/>
            <a:ext cx="3113909" cy="4208504"/>
          </a:xfrm>
          <a:prstGeom prst="rect">
            <a:avLst/>
          </a:prstGeom>
        </p:spPr>
      </p:pic>
    </p:spTree>
    <p:extLst>
      <p:ext uri="{BB962C8B-B14F-4D97-AF65-F5344CB8AC3E}">
        <p14:creationId xmlns:p14="http://schemas.microsoft.com/office/powerpoint/2010/main" val="1474765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91D4-1E21-33FF-26F9-A3A058609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C6732-50DC-4A91-59E3-085E5B225F1C}"/>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604A7D81-D652-4EAE-6EEF-7E2ECF37BAB2}"/>
              </a:ext>
            </a:extLst>
          </p:cNvPr>
          <p:cNvSpPr>
            <a:spLocks noGrp="1"/>
          </p:cNvSpPr>
          <p:nvPr>
            <p:ph sz="half" idx="1"/>
          </p:nvPr>
        </p:nvSpPr>
        <p:spPr>
          <a:xfrm>
            <a:off x="771278" y="1351722"/>
            <a:ext cx="4351306" cy="4707172"/>
          </a:xfrm>
        </p:spPr>
        <p:txBody>
          <a:bodyPr>
            <a:normAutofit lnSpcReduction="10000"/>
          </a:bodyPr>
          <a:lstStyle/>
          <a:p>
            <a:pPr marL="0" indent="0">
              <a:buNone/>
            </a:pPr>
            <a:r>
              <a:rPr lang="en-US" sz="2400" dirty="0"/>
              <a:t>How was Christ to bring these poor souls where Satan would not gain over them a decided victory? How could He show that a mere profession of discipleship did not make them disciples, or insure them a place in His kingdom? How could He show that it is loving service, true humility, which constitutes real greatness? How was He to kindle love in their hearts, and enable them to comprehend what He longed to tell them? </a:t>
            </a:r>
          </a:p>
        </p:txBody>
      </p:sp>
      <p:sp>
        <p:nvSpPr>
          <p:cNvPr id="5" name="TextBox 4">
            <a:extLst>
              <a:ext uri="{FF2B5EF4-FFF2-40B4-BE49-F238E27FC236}">
                <a16:creationId xmlns:a16="http://schemas.microsoft.com/office/drawing/2014/main" id="{8F2C725A-DC6B-35CC-D688-F2349C69F0CD}"/>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7" name="Content Placeholder 6">
            <a:extLst>
              <a:ext uri="{FF2B5EF4-FFF2-40B4-BE49-F238E27FC236}">
                <a16:creationId xmlns:a16="http://schemas.microsoft.com/office/drawing/2014/main" id="{D9820893-AD86-AF1E-AD97-3A21283E1AE4}"/>
              </a:ext>
            </a:extLst>
          </p:cNvPr>
          <p:cNvPicPr>
            <a:picLocks noGrp="1" noChangeAspect="1"/>
          </p:cNvPicPr>
          <p:nvPr>
            <p:ph sz="half" idx="2"/>
          </p:nvPr>
        </p:nvPicPr>
        <p:blipFill>
          <a:blip r:embed="rId2"/>
          <a:srcRect l="8108" r="8968"/>
          <a:stretch/>
        </p:blipFill>
        <p:spPr>
          <a:xfrm>
            <a:off x="5180077" y="1550504"/>
            <a:ext cx="3562382" cy="4295968"/>
          </a:xfrm>
          <a:prstGeom prst="rect">
            <a:avLst/>
          </a:prstGeom>
        </p:spPr>
      </p:pic>
    </p:spTree>
    <p:extLst>
      <p:ext uri="{BB962C8B-B14F-4D97-AF65-F5344CB8AC3E}">
        <p14:creationId xmlns:p14="http://schemas.microsoft.com/office/powerpoint/2010/main" val="317228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9C03E-C9DC-D495-235A-399101F06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7BFFE-EB6C-CDFA-0DAC-18DB3C5B7C47}"/>
              </a:ext>
            </a:extLst>
          </p:cNvPr>
          <p:cNvSpPr>
            <a:spLocks noGrp="1"/>
          </p:cNvSpPr>
          <p:nvPr>
            <p:ph type="title"/>
          </p:nvPr>
        </p:nvSpPr>
        <p:spPr>
          <a:xfrm>
            <a:off x="1037792" y="145113"/>
            <a:ext cx="7704667" cy="1752599"/>
          </a:xfrm>
        </p:spPr>
        <p:txBody>
          <a:bodyPr>
            <a:noAutofit/>
          </a:bodyPr>
          <a:lstStyle/>
          <a:p>
            <a:r>
              <a:rPr sz="3600" dirty="0"/>
              <a:t>The Ordinance of Humility</a:t>
            </a:r>
          </a:p>
        </p:txBody>
      </p:sp>
      <p:sp>
        <p:nvSpPr>
          <p:cNvPr id="3" name="Content Placeholder 2">
            <a:extLst>
              <a:ext uri="{FF2B5EF4-FFF2-40B4-BE49-F238E27FC236}">
                <a16:creationId xmlns:a16="http://schemas.microsoft.com/office/drawing/2014/main" id="{101B3EC8-87B8-DB9A-557E-79CC058AFDA8}"/>
              </a:ext>
            </a:extLst>
          </p:cNvPr>
          <p:cNvSpPr>
            <a:spLocks noGrp="1"/>
          </p:cNvSpPr>
          <p:nvPr>
            <p:ph sz="half" idx="1"/>
          </p:nvPr>
        </p:nvSpPr>
        <p:spPr>
          <a:xfrm>
            <a:off x="982133" y="1351722"/>
            <a:ext cx="4082848" cy="4683952"/>
          </a:xfrm>
        </p:spPr>
        <p:txBody>
          <a:bodyPr>
            <a:normAutofit fontScale="92500" lnSpcReduction="20000"/>
          </a:bodyPr>
          <a:lstStyle/>
          <a:p>
            <a:pPr marL="0" indent="0">
              <a:buNone/>
            </a:pPr>
            <a:r>
              <a:rPr lang="en-US" sz="2800" dirty="0"/>
              <a:t>The disciples made no move toward serving one another. Jesus waited for a time to see what they would do. Then He, the divine Teacher, rose from the table. Laying aside the outer garment that would have impeded His movements, He took a towel, and girded Himself. With surprised interest the disciples looked on, and in silence waited to see what was to follow. </a:t>
            </a:r>
          </a:p>
        </p:txBody>
      </p:sp>
      <p:sp>
        <p:nvSpPr>
          <p:cNvPr id="5" name="TextBox 4">
            <a:extLst>
              <a:ext uri="{FF2B5EF4-FFF2-40B4-BE49-F238E27FC236}">
                <a16:creationId xmlns:a16="http://schemas.microsoft.com/office/drawing/2014/main" id="{BD50A89F-0E53-2914-73E4-599E5A919142}"/>
              </a:ext>
            </a:extLst>
          </p:cNvPr>
          <p:cNvSpPr txBox="1"/>
          <p:nvPr/>
        </p:nvSpPr>
        <p:spPr>
          <a:xfrm>
            <a:off x="6109532" y="6162260"/>
            <a:ext cx="2577268" cy="369332"/>
          </a:xfrm>
          <a:prstGeom prst="rect">
            <a:avLst/>
          </a:prstGeom>
          <a:noFill/>
        </p:spPr>
        <p:txBody>
          <a:bodyPr wrap="square" rtlCol="0">
            <a:spAutoFit/>
          </a:bodyPr>
          <a:lstStyle/>
          <a:p>
            <a:r>
              <a:rPr lang="en-US" dirty="0"/>
              <a:t>The Desire of Ages p. 644</a:t>
            </a:r>
          </a:p>
        </p:txBody>
      </p:sp>
      <p:pic>
        <p:nvPicPr>
          <p:cNvPr id="10" name="Content Placeholder 9">
            <a:extLst>
              <a:ext uri="{FF2B5EF4-FFF2-40B4-BE49-F238E27FC236}">
                <a16:creationId xmlns:a16="http://schemas.microsoft.com/office/drawing/2014/main" id="{09DCA800-125D-5827-0842-E109D850AB47}"/>
              </a:ext>
            </a:extLst>
          </p:cNvPr>
          <p:cNvPicPr>
            <a:picLocks noGrp="1" noChangeAspect="1"/>
          </p:cNvPicPr>
          <p:nvPr>
            <p:ph sz="half" idx="2"/>
          </p:nvPr>
        </p:nvPicPr>
        <p:blipFill>
          <a:blip r:embed="rId2"/>
          <a:srcRect r="20848"/>
          <a:stretch/>
        </p:blipFill>
        <p:spPr>
          <a:xfrm>
            <a:off x="5143499" y="1466547"/>
            <a:ext cx="3598959" cy="4546903"/>
          </a:xfrm>
          <a:prstGeom prst="rect">
            <a:avLst/>
          </a:prstGeom>
        </p:spPr>
      </p:pic>
    </p:spTree>
    <p:extLst>
      <p:ext uri="{BB962C8B-B14F-4D97-AF65-F5344CB8AC3E}">
        <p14:creationId xmlns:p14="http://schemas.microsoft.com/office/powerpoint/2010/main" val="3470013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461</TotalTime>
  <Words>3167</Words>
  <Application>Microsoft Office PowerPoint</Application>
  <PresentationFormat>On-screen Show (4:3)</PresentationFormat>
  <Paragraphs>164</Paragraphs>
  <Slides>64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Calibri</vt:lpstr>
      <vt:lpstr>Corbel</vt:lpstr>
      <vt:lpstr>Raleway</vt:lpstr>
      <vt:lpstr>Parallax</vt:lpstr>
      <vt:lpstr>Humility &amp; Hope</vt:lpstr>
      <vt:lpstr>The Ordinance of Humility</vt:lpstr>
      <vt:lpstr>The Ordinance of Humility</vt:lpstr>
      <vt:lpstr>The Ordinance of Humility</vt:lpstr>
      <vt:lpstr>The Ordinance of Humility</vt:lpstr>
      <vt:lpstr>The Ordinance of Humility</vt:lpstr>
      <vt:lpstr>The Ordinance of Humility</vt:lpstr>
      <vt:lpstr>The Ordinance of Humility</vt:lpstr>
      <vt:lpstr>The Ordinance of Humility</vt:lpstr>
      <vt:lpstr>The Ordinance of Humility</vt:lpstr>
      <vt:lpstr>The Ordinance of Humility</vt:lpstr>
      <vt:lpstr>The Ordinance of Humility</vt:lpstr>
      <vt:lpstr>Peter's Objection (John 13:6)</vt:lpstr>
      <vt:lpstr>Peter's Objection (John 13:7)</vt:lpstr>
      <vt:lpstr>Peter's Objection (John 13:8)</vt:lpstr>
      <vt:lpstr>Peter's Objection (John 13:9)</vt:lpstr>
      <vt:lpstr>Peter's Objection (John 13:10)</vt:lpstr>
      <vt:lpstr>Peter's Objection (John 13:11)</vt:lpstr>
      <vt:lpstr>Humility (John 13:12)</vt:lpstr>
      <vt:lpstr>Humility (John 13:13)</vt:lpstr>
      <vt:lpstr>Humility (John 13:14)</vt:lpstr>
      <vt:lpstr>That His people might not be misled by the selfishness which dwells in the natural heart, and which strengthens by self-serving, Christ Himself set the example of humility. He would not leave this great subject in man's charge. </vt:lpstr>
      <vt:lpstr>Of so much consequence did He regard it, that He Himself, One equal with God, acted as servant to His disciples. While they were contending for the highest place, He to whom every knee shall bow, He whom the angels of glory count it honor to serve, bowed down to wash the feet of those who called Him Lord. He washed the feet of His betrayer. </vt:lpstr>
      <vt:lpstr>In His life and lessons, Christ has given a perfect exemplification of the unselfish ministry which has its origin in God. God does not live for Himself. By creating the world, and by upholding all things, He is constantly ministering for others. “He maketh His sun to rise on the evil and on the good, and sendeth rain on the just and on the unjust.” Matthew 5:45. </vt:lpstr>
      <vt:lpstr>Humility (John 13:15)</vt:lpstr>
      <vt:lpstr>Humility (John 13:16)</vt:lpstr>
      <vt:lpstr>Humility (John 13:17)</vt:lpstr>
      <vt:lpstr>In washing the feet of His disciples, Christ gave evidence that He would do any service, however humble, that would make them heirs with Him of the eternal wealth of heaven's treasure. His disciples, in performing the same rite, pledge themselves in like manner to serve their brethren.</vt:lpstr>
      <vt:lpstr>Whenever this ordinance is rightly celebrated, the children of God are brought into a holy relationship, to help and bless each other. They covenant that the life shall be given to unselfish ministry. And this, not only for one another. Their field of labor is as wide as their Master's was. </vt:lpstr>
      <vt:lpstr>The world is full of those who need our ministry. The poor, the helpless, the ignorant, are on every hand. Those who have communed with Christ in the upper chamber will go forth to minister as He did. </vt:lpstr>
      <vt:lpstr>As the lesson of the preparatory service is thus learned, the desire is kindled for a higher spiritual life. To this desire the divine Witness will respond. The soul will be uplifted. We can partake of the Communion with a consciousness of sins forgiven. </vt:lpstr>
      <vt:lpstr>The sunshine of Christ's righteousness will fill the chambers of the mind and the soul temple. We “behold the Lamb of God, which taketh away the sin of the world.” John 1:29. </vt:lpstr>
      <vt:lpstr>Hope</vt:lpstr>
      <vt:lpstr>Hope</vt:lpstr>
      <vt:lpstr>Hope</vt:lpstr>
      <vt:lpstr>Hope</vt:lpstr>
      <vt:lpstr>Hope</vt:lpstr>
      <vt:lpstr>Hope (John 14:1)</vt:lpstr>
      <vt:lpstr>Hope (John 14:2)</vt:lpstr>
      <vt:lpstr>Hope (John 14:3)</vt:lpstr>
      <vt:lpstr>Jesus has gone to His Father’s house. He is waiting with longing desire for the manifestation of Himself in His church. When His image shall be perfectly reproduced in His people, then He will come (COL 69). It is our privilege to hasten the day of glorious home-coming.</vt:lpstr>
      <vt:lpstr>Hope (John 14:4)</vt:lpstr>
      <vt:lpstr>Hope (John 14:5)</vt:lpstr>
      <vt:lpstr>Hope (John 14:6)</vt:lpstr>
      <vt:lpstr>There are not many ways to heaven. Each one may not choose his own way. Christ says, “I am the way: ... no man cometh unto the Father, but by Me.” Since the first gospel sermon was preached, when in Eden it was declared that the seed of the woman should bruise the serpent's head, Christ had been uplifted as the way, the truth, and the life. </vt:lpstr>
      <vt:lpstr>He was the way when Adam lived, when Abel presented to God the blood of the slain lamb, representing the blood of the Redeemer. Christ was the way by which patriarchs and prophets were saved. He is the way by which alone we can have access to God. </vt:lpstr>
      <vt:lpstr>Hope (John 14:7)</vt:lpstr>
      <vt:lpstr>Hope (John 14:8)</vt:lpstr>
      <vt:lpstr>Hope (John 14:9)</vt:lpstr>
      <vt:lpstr>Hope (John 14:10)</vt:lpstr>
      <vt:lpstr>Hope (John 14:11)</vt:lpstr>
      <vt:lpstr>Hope (John 14:12)</vt:lpstr>
      <vt:lpstr>Faith</vt:lpstr>
      <vt:lpstr>Faith</vt:lpstr>
      <vt:lpstr>Faith</vt:lpstr>
      <vt:lpstr>Faith</vt:lpstr>
      <vt:lpstr>Faith</vt:lpstr>
      <vt:lpstr>Faith</vt:lpstr>
      <vt:lpstr>Faith</vt:lpstr>
      <vt:lpstr>Faith</vt:lpstr>
      <vt:lpstr>Faith</vt:lpstr>
      <vt:lpstr>Faith</vt:lpstr>
      <vt:lpstr>Faith</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2024-11-30T01:59:02Z</dcterms:modified>
  <cp:category/>
</cp:coreProperties>
</file>